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6" r:id="rId3"/>
    <p:sldId id="327" r:id="rId4"/>
    <p:sldId id="394" r:id="rId5"/>
    <p:sldId id="395" r:id="rId6"/>
    <p:sldId id="328" r:id="rId7"/>
    <p:sldId id="396" r:id="rId8"/>
    <p:sldId id="388" r:id="rId9"/>
    <p:sldId id="377" r:id="rId10"/>
    <p:sldId id="344" r:id="rId11"/>
    <p:sldId id="346" r:id="rId12"/>
    <p:sldId id="323" r:id="rId13"/>
    <p:sldId id="353" r:id="rId14"/>
    <p:sldId id="339" r:id="rId15"/>
    <p:sldId id="390" r:id="rId16"/>
    <p:sldId id="371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Arnold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1525" autoAdjust="0"/>
  </p:normalViewPr>
  <p:slideViewPr>
    <p:cSldViewPr>
      <p:cViewPr varScale="1">
        <p:scale>
          <a:sx n="53" d="100"/>
          <a:sy n="53" d="100"/>
        </p:scale>
        <p:origin x="91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7A454-D32E-471E-A825-024D4FF31346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1401D-1A76-41D2-842A-0AA7E9020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E6931-6AE3-40E6-8BDA-2E1D0B5A340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CB48D-1EAD-4557-ABAC-1D5DD719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1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CB48D-1EAD-4557-ABAC-1D5DD719D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1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CB48D-1EAD-4557-ABAC-1D5DD719DC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8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CB48D-1EAD-4557-ABAC-1D5DD719DC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CB48D-1EAD-4557-ABAC-1D5DD719DC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5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CB48D-1EAD-4557-ABAC-1D5DD719DC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CB48D-1EAD-4557-ABAC-1D5DD719DC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8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CB48D-1EAD-4557-ABAC-1D5DD719DC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0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CB48D-1EAD-4557-ABAC-1D5DD719DC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31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CB48D-1EAD-4557-ABAC-1D5DD719DC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C6789-E7F7-4416-A76E-CFCCEC4EF22B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676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4134067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500" y="762000"/>
            <a:ext cx="5486400" cy="547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SAN LUIS OBISPO </a:t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REGIONAL TRANSIT AUTHORITY</a:t>
            </a:r>
          </a:p>
          <a:p>
            <a:pPr marL="342900" lvl="0" indent="-342900" algn="ctr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December 2, 2020</a:t>
            </a:r>
          </a:p>
          <a:p>
            <a:pPr marL="342900" lvl="0" indent="-342900" algn="ctr" hangingPunct="0">
              <a:spcBef>
                <a:spcPct val="20000"/>
              </a:spcBef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AGENDA ITEM:	A-1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TOPIC:  	Executive </a:t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Director’s </a:t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Report</a:t>
            </a: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			</a:t>
            </a: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Recommendation:  	Receive as Information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PRESENTED BY:	Geoff Straw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289" y="1219200"/>
            <a:ext cx="8686801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Bus </a:t>
            </a:r>
            <a:r>
              <a:rPr lang="en-US" sz="3200" dirty="0">
                <a:solidFill>
                  <a:schemeClr val="tx2"/>
                </a:solidFill>
              </a:rPr>
              <a:t>replacement process for City of Paso Robles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Purchase </a:t>
            </a:r>
            <a:r>
              <a:rPr lang="en-US" sz="3200" dirty="0">
                <a:solidFill>
                  <a:schemeClr val="tx2"/>
                </a:solidFill>
              </a:rPr>
              <a:t>two </a:t>
            </a:r>
            <a:r>
              <a:rPr lang="en-US" sz="3200" dirty="0" smtClean="0">
                <a:solidFill>
                  <a:schemeClr val="tx2"/>
                </a:solidFill>
              </a:rPr>
              <a:t>40-foot </a:t>
            </a:r>
            <a:r>
              <a:rPr lang="en-US" sz="3200" dirty="0">
                <a:solidFill>
                  <a:schemeClr val="tx2"/>
                </a:solidFill>
              </a:rPr>
              <a:t>buses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Remaining four </a:t>
            </a:r>
            <a:r>
              <a:rPr lang="en-US" sz="3200" dirty="0" smtClean="0">
                <a:solidFill>
                  <a:schemeClr val="tx2"/>
                </a:solidFill>
              </a:rPr>
              <a:t>smaller Paso </a:t>
            </a:r>
            <a:r>
              <a:rPr lang="en-US" sz="3200" dirty="0">
                <a:solidFill>
                  <a:schemeClr val="tx2"/>
                </a:solidFill>
              </a:rPr>
              <a:t>Express buses will be phased out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Replace two </a:t>
            </a:r>
            <a:r>
              <a:rPr lang="en-US" sz="3200" dirty="0" smtClean="0">
                <a:solidFill>
                  <a:schemeClr val="tx2"/>
                </a:solidFill>
              </a:rPr>
              <a:t>Paso Dial-a-Ride </a:t>
            </a:r>
            <a:r>
              <a:rPr lang="en-US" sz="3200" dirty="0">
                <a:solidFill>
                  <a:schemeClr val="tx2"/>
                </a:solidFill>
              </a:rPr>
              <a:t>vans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Holiday </a:t>
            </a:r>
            <a:r>
              <a:rPr lang="en-US" sz="3200" dirty="0">
                <a:solidFill>
                  <a:schemeClr val="tx2"/>
                </a:solidFill>
              </a:rPr>
              <a:t>Schedule: </a:t>
            </a:r>
            <a:r>
              <a:rPr lang="en-US" sz="3200" dirty="0" smtClean="0">
                <a:solidFill>
                  <a:schemeClr val="tx2"/>
                </a:solidFill>
              </a:rPr>
              <a:t>Saturday </a:t>
            </a:r>
            <a:r>
              <a:rPr lang="en-US" sz="3200" dirty="0">
                <a:solidFill>
                  <a:schemeClr val="tx2"/>
                </a:solidFill>
              </a:rPr>
              <a:t>schedule for the </a:t>
            </a:r>
            <a:r>
              <a:rPr lang="en-US" sz="3200" dirty="0" smtClean="0">
                <a:solidFill>
                  <a:schemeClr val="tx2"/>
                </a:solidFill>
              </a:rPr>
              <a:t>week of Christmas to New Years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5867400"/>
            <a:ext cx="1066800" cy="1002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Service Planning &amp; Marketing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53" y="1089904"/>
            <a:ext cx="8686801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Employee survey completed and feedback shared with RTA management team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Marketing focused on COVID-19 related service changes &amp; safety protocols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RTA website includes Spanish translation tool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Service Planning &amp; Marketing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817062"/>
            <a:ext cx="1066800" cy="10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Finance &amp; Administration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999" y="1219200"/>
            <a:ext cx="86614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CPS HR Consulting: Diversity and Inclusion survey delayed to December 7-8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Unaudited operating and financial results for YTD 20/21. </a:t>
            </a:r>
            <a:r>
              <a:rPr lang="en-US" sz="3200" dirty="0" smtClean="0">
                <a:solidFill>
                  <a:schemeClr val="tx2"/>
                </a:solidFill>
              </a:rPr>
              <a:t>COVID-19 </a:t>
            </a:r>
            <a:r>
              <a:rPr lang="en-US" sz="3200" dirty="0" smtClean="0">
                <a:solidFill>
                  <a:schemeClr val="tx2"/>
                </a:solidFill>
              </a:rPr>
              <a:t>has impacted </a:t>
            </a:r>
            <a:r>
              <a:rPr lang="en-US" sz="3200" dirty="0" smtClean="0">
                <a:solidFill>
                  <a:schemeClr val="tx2"/>
                </a:solidFill>
              </a:rPr>
              <a:t>demand: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Fixed-Route down </a:t>
            </a:r>
            <a:r>
              <a:rPr lang="en-US" sz="3200" dirty="0" smtClean="0">
                <a:solidFill>
                  <a:schemeClr val="tx2"/>
                </a:solidFill>
              </a:rPr>
              <a:t>60.5%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Runabout </a:t>
            </a:r>
            <a:r>
              <a:rPr lang="en-US" sz="3200" dirty="0" smtClean="0">
                <a:solidFill>
                  <a:schemeClr val="tx2"/>
                </a:solidFill>
              </a:rPr>
              <a:t>down </a:t>
            </a:r>
            <a:r>
              <a:rPr lang="en-US" sz="3200" dirty="0" smtClean="0">
                <a:solidFill>
                  <a:schemeClr val="tx2"/>
                </a:solidFill>
              </a:rPr>
              <a:t>61.8%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Productivity declines; see page B-1-7 </a:t>
            </a:r>
            <a:r>
              <a:rPr lang="en-US" sz="3200" dirty="0" smtClean="0">
                <a:solidFill>
                  <a:schemeClr val="tx2"/>
                </a:solidFill>
              </a:rPr>
              <a:t>for details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817062"/>
            <a:ext cx="1066800" cy="10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Finance &amp; Administration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983" y="1190917"/>
            <a:ext cx="8610600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Unaudited Financial </a:t>
            </a:r>
            <a:r>
              <a:rPr lang="en-US" sz="3200" dirty="0">
                <a:solidFill>
                  <a:schemeClr val="tx2"/>
                </a:solidFill>
              </a:rPr>
              <a:t>Results: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Overall non-capital expenses below budget at </a:t>
            </a:r>
            <a:r>
              <a:rPr lang="en-US" sz="3200" dirty="0" smtClean="0">
                <a:solidFill>
                  <a:schemeClr val="tx2"/>
                </a:solidFill>
              </a:rPr>
              <a:t>20.6% </a:t>
            </a:r>
            <a:r>
              <a:rPr lang="en-US" sz="3200" dirty="0" smtClean="0">
                <a:solidFill>
                  <a:schemeClr val="tx2"/>
                </a:solidFill>
              </a:rPr>
              <a:t>through </a:t>
            </a:r>
            <a:r>
              <a:rPr lang="en-US" sz="3200" dirty="0" smtClean="0">
                <a:solidFill>
                  <a:schemeClr val="tx2"/>
                </a:solidFill>
              </a:rPr>
              <a:t>25% of the fiscal year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Administrative </a:t>
            </a:r>
            <a:r>
              <a:rPr lang="en-US" sz="3200" dirty="0" smtClean="0">
                <a:solidFill>
                  <a:schemeClr val="tx2"/>
                </a:solidFill>
              </a:rPr>
              <a:t>Costs </a:t>
            </a:r>
            <a:r>
              <a:rPr lang="en-US" sz="3200" dirty="0">
                <a:solidFill>
                  <a:schemeClr val="tx2"/>
                </a:solidFill>
              </a:rPr>
              <a:t>at </a:t>
            </a:r>
            <a:r>
              <a:rPr lang="en-US" sz="3200" dirty="0" smtClean="0">
                <a:solidFill>
                  <a:schemeClr val="tx2"/>
                </a:solidFill>
              </a:rPr>
              <a:t>21.3%</a:t>
            </a:r>
            <a:endParaRPr lang="en-US" sz="3200" dirty="0">
              <a:solidFill>
                <a:schemeClr val="tx2"/>
              </a:solidFill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Vacancy in Accounting Tech position, professional development budget largely unused, and marketing costs are low as we curtail efforts to promote ridership</a:t>
            </a:r>
            <a:endParaRPr lang="en-US" sz="32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Service Delivery Costs </a:t>
            </a:r>
            <a:r>
              <a:rPr lang="en-US" sz="3200" dirty="0" smtClean="0">
                <a:solidFill>
                  <a:schemeClr val="tx2"/>
                </a:solidFill>
              </a:rPr>
              <a:t>at </a:t>
            </a:r>
            <a:r>
              <a:rPr lang="en-US" sz="3200" dirty="0" smtClean="0">
                <a:solidFill>
                  <a:schemeClr val="tx2"/>
                </a:solidFill>
              </a:rPr>
              <a:t>20.4%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817062"/>
            <a:ext cx="1066800" cy="10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Finance &amp; Administration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99" y="1066800"/>
            <a:ext cx="8001000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Farebox Recovery </a:t>
            </a:r>
            <a:r>
              <a:rPr lang="en-US" sz="3200" dirty="0" smtClean="0">
                <a:solidFill>
                  <a:schemeClr val="tx2"/>
                </a:solidFill>
              </a:rPr>
              <a:t>Ratio (FRR):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Drastically reduced due to interim cash fare of 50¢ regular and 25¢ discounted</a:t>
            </a:r>
            <a:endParaRPr lang="en-US" sz="32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Fixed-Route: </a:t>
            </a:r>
            <a:r>
              <a:rPr lang="en-US" sz="3200" dirty="0" smtClean="0">
                <a:solidFill>
                  <a:schemeClr val="tx2"/>
                </a:solidFill>
              </a:rPr>
              <a:t>2.7%</a:t>
            </a:r>
            <a:endParaRPr lang="en-US" sz="32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Runabout: </a:t>
            </a:r>
            <a:r>
              <a:rPr lang="en-US" sz="3200" dirty="0" smtClean="0">
                <a:solidFill>
                  <a:schemeClr val="tx2"/>
                </a:solidFill>
              </a:rPr>
              <a:t>2.6%</a:t>
            </a:r>
            <a:endParaRPr lang="en-US" sz="3200" dirty="0">
              <a:solidFill>
                <a:schemeClr val="tx2"/>
              </a:solidFill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Suspension </a:t>
            </a:r>
            <a:r>
              <a:rPr lang="en-US" sz="3200" dirty="0">
                <a:solidFill>
                  <a:schemeClr val="tx2"/>
                </a:solidFill>
              </a:rPr>
              <a:t>of </a:t>
            </a:r>
            <a:r>
              <a:rPr lang="en-US" sz="3200" dirty="0" smtClean="0">
                <a:solidFill>
                  <a:schemeClr val="tx2"/>
                </a:solidFill>
              </a:rPr>
              <a:t>FRR penalties during </a:t>
            </a:r>
            <a:r>
              <a:rPr lang="en-US" sz="3200" dirty="0" smtClean="0">
                <a:solidFill>
                  <a:schemeClr val="tx2"/>
                </a:solidFill>
              </a:rPr>
              <a:t>the pandemic</a:t>
            </a:r>
            <a:endParaRPr lang="en-US" sz="32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Subsidy per Passenger Boarding: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Fixed-Route: </a:t>
            </a:r>
            <a:r>
              <a:rPr lang="en-US" sz="3200" dirty="0" smtClean="0">
                <a:solidFill>
                  <a:schemeClr val="tx2"/>
                </a:solidFill>
              </a:rPr>
              <a:t>$21.28</a:t>
            </a:r>
            <a:endParaRPr lang="en-US" sz="32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Runabout: </a:t>
            </a:r>
            <a:r>
              <a:rPr lang="en-US" sz="3200" dirty="0" smtClean="0">
                <a:solidFill>
                  <a:schemeClr val="tx2"/>
                </a:solidFill>
              </a:rPr>
              <a:t>$138.59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817062"/>
            <a:ext cx="1066800" cy="10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99" y="1752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 Receive and File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  Staff Recommendation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6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544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676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656254"/>
            <a:ext cx="693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San Luis Obispo Regional Transit Authority</a:t>
            </a:r>
          </a:p>
          <a:p>
            <a:pPr marL="342900" lvl="0" indent="-342900" algn="ctr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December 2, 2020</a:t>
            </a:r>
          </a:p>
          <a:p>
            <a:pPr marL="342900" lvl="0" indent="-342900" algn="ctr" hangingPunct="0">
              <a:spcBef>
                <a:spcPct val="20000"/>
              </a:spcBef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AGENDA ITEM:	B-1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TOPIC:  	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Fiscal Year 2020-21 Operating Budget Amendment #2 – </a:t>
            </a:r>
            <a:r>
              <a:rPr lang="en-US" sz="20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Reduction of LTF </a:t>
            </a:r>
            <a:r>
              <a:rPr lang="en-US" sz="20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Required from Jurisdictions</a:t>
            </a: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			</a:t>
            </a: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RECOMMENDATION: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Approve FY 2020-21 Budget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Amendment #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PRESENTED BY:	Tania Arnold, Deputy Director/CFO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/>
          <a:stretch/>
        </p:blipFill>
        <p:spPr>
          <a:xfrm>
            <a:off x="108553" y="0"/>
            <a:ext cx="212844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Budget Amendment #2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598" y="1008454"/>
            <a:ext cx="86868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</a:rPr>
              <a:t>This amendment </a:t>
            </a:r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reduces the LTF required from the jurisdictions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FY20-21:  $105,209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Projection for FY21-22:  $1,018,940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Additional FTA 5307 CARES funding from Santa Maria Urbanized Area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Does NOT include Phase 2 of 5311 CARES funds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Allocation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STA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funds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revised down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at the October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SLOCOG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Board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37207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Budget Amendment #2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799" y="1008454"/>
            <a:ext cx="85344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FY20-21 Changes to operating revenue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expenses: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Reduce debt service reserve – now being spent with the close of the TIFIA loan in September 2020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Increase in offset reserve  carryover to FY21-22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Increase in FTA 5307 CARES from Santa Maria UZA – balance to capital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Decrease in LTF required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COVID-19 Response: </a:t>
            </a:r>
            <a:r>
              <a:rPr lang="en-US" sz="4400" dirty="0" smtClean="0">
                <a:solidFill>
                  <a:schemeClr val="bg1"/>
                </a:solidFill>
              </a:rPr>
              <a:t>Recent Actions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098" y="963909"/>
            <a:ext cx="83058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First full staff meeting since pandemic</a:t>
            </a:r>
          </a:p>
          <a:p>
            <a:pPr marL="571500" indent="-5715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External building </a:t>
            </a:r>
            <a:r>
              <a:rPr lang="en-US" sz="3200" dirty="0" smtClean="0">
                <a:solidFill>
                  <a:schemeClr val="tx2"/>
                </a:solidFill>
              </a:rPr>
              <a:t>customer intercom </a:t>
            </a:r>
            <a:r>
              <a:rPr lang="en-US" sz="3200" dirty="0" smtClean="0">
                <a:solidFill>
                  <a:schemeClr val="tx2"/>
                </a:solidFill>
              </a:rPr>
              <a:t>installed</a:t>
            </a:r>
          </a:p>
          <a:p>
            <a:pPr marL="571500" indent="-5715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Discussion on enhanced BMF air handling</a:t>
            </a:r>
          </a:p>
          <a:p>
            <a:pPr marL="571500" indent="-5715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Enhanced BMF </a:t>
            </a:r>
            <a:r>
              <a:rPr lang="en-US" sz="3200" dirty="0" smtClean="0">
                <a:solidFill>
                  <a:schemeClr val="tx2"/>
                </a:solidFill>
              </a:rPr>
              <a:t>HVAC submitted to </a:t>
            </a:r>
            <a:r>
              <a:rPr lang="en-US" sz="3200" dirty="0" smtClean="0">
                <a:solidFill>
                  <a:schemeClr val="tx2"/>
                </a:solidFill>
              </a:rPr>
              <a:t>contractor</a:t>
            </a:r>
          </a:p>
          <a:p>
            <a:pPr marL="571500" indent="-5715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Issued employee letters for curfew hours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817062"/>
            <a:ext cx="1066800" cy="10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Budget Amendment #2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598" y="1008454"/>
            <a:ext cx="8686801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lvl="1" indent="-3397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FY20-21 Changes to capital revenue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expenses:</a:t>
            </a:r>
          </a:p>
          <a:p>
            <a:pPr marL="796925" lvl="3" indent="-3397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Decrease equipment replacement reserves and STA for the current year due to decrease in STA allocation from SLOCOG </a:t>
            </a:r>
          </a:p>
          <a:p>
            <a:pPr marL="796925" lvl="3" indent="-3397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Increase in FTA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5307 CARES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from Santa Maria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UZA for COVID related capital items</a:t>
            </a:r>
          </a:p>
          <a:p>
            <a:pPr marL="796925" lvl="3" indent="-3397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Increase in revenue and expense related to bus maintenance facility due to refined schedule</a:t>
            </a:r>
          </a:p>
          <a:p>
            <a:pPr marL="796925" lvl="3" indent="-3397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Increase in loan repayments (interest)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Budget Amendment #2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598" y="974784"/>
            <a:ext cx="8686801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FY21-22 </a:t>
            </a:r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Advisory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changes to operating revenue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expenses: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Revised reserves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Revised STA based on reduced STA in FY20-21 assuming same lower number moving forward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Use of offset reserve carryover generated in FY20-21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Reduction in office space rental </a:t>
            </a:r>
          </a:p>
        </p:txBody>
      </p:sp>
    </p:spTree>
    <p:extLst>
      <p:ext uri="{BB962C8B-B14F-4D97-AF65-F5344CB8AC3E}">
        <p14:creationId xmlns:p14="http://schemas.microsoft.com/office/powerpoint/2010/main" val="7438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Budget Amendment #2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092" y="1008454"/>
            <a:ext cx="85344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FY21-22 Changes to capital revenue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expenses:</a:t>
            </a:r>
          </a:p>
          <a:p>
            <a:pPr marL="914400" lvl="3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Revised reserves</a:t>
            </a:r>
          </a:p>
          <a:p>
            <a:pPr marL="914400" lvl="3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Revised STA based on reduced STA in FY20-21 assuming same lower number moving forward</a:t>
            </a:r>
          </a:p>
          <a:p>
            <a:pPr marL="914400" lvl="3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Revised revenue and expense related to bus maintenance facility due to refined schedule</a:t>
            </a:r>
          </a:p>
        </p:txBody>
      </p:sp>
    </p:spTree>
    <p:extLst>
      <p:ext uri="{BB962C8B-B14F-4D97-AF65-F5344CB8AC3E}">
        <p14:creationId xmlns:p14="http://schemas.microsoft.com/office/powerpoint/2010/main" val="38568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Budget Amendment #2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092" y="1008454"/>
            <a:ext cx="853440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For Reference:</a:t>
            </a:r>
          </a:p>
          <a:p>
            <a:pPr marL="4572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Amendment for City of Paso Robles:</a:t>
            </a:r>
          </a:p>
          <a:p>
            <a:pPr marL="914400" lvl="3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For FY20-21:  Revised STA </a:t>
            </a:r>
          </a:p>
          <a:p>
            <a:pPr marL="914400" lvl="3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For FY21-22:  Revised STA and revised projected LTF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Amendment for the County of San Luis Obispo:</a:t>
            </a:r>
          </a:p>
          <a:p>
            <a:pPr marL="914400" lvl="3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For FY20-21:  Revised STA and revised PROJECTED RTF</a:t>
            </a:r>
          </a:p>
          <a:p>
            <a:pPr marL="1371600" lvl="4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Beach Trolley anticipated cost savings not included</a:t>
            </a:r>
          </a:p>
          <a:p>
            <a:pPr marL="914400" lvl="3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For FY21-22:  Revised STA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Agenda Item </a:t>
            </a:r>
            <a:r>
              <a:rPr lang="en-US" sz="4400" dirty="0" smtClean="0">
                <a:solidFill>
                  <a:schemeClr val="bg1"/>
                </a:solidFill>
              </a:rPr>
              <a:t>B-1 </a:t>
            </a:r>
            <a:r>
              <a:rPr lang="en-US" sz="4400" dirty="0">
                <a:solidFill>
                  <a:schemeClr val="bg1"/>
                </a:solidFill>
              </a:rPr>
              <a:t>Recommendation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7299" y="19812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Adopt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Budget Amendment #2 as </a:t>
            </a: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presented.</a:t>
            </a:r>
            <a:endParaRPr lang="en-US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4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676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656254"/>
            <a:ext cx="6934200" cy="5533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 algn="ctr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San Luis Obispo Regional Transit Authority</a:t>
            </a:r>
          </a:p>
          <a:p>
            <a:pPr marL="342900" lvl="0" indent="-342900" algn="ctr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December 2, 2020</a:t>
            </a:r>
          </a:p>
          <a:p>
            <a:pPr marL="342900" lvl="0" indent="-342900" algn="ctr" hangingPunct="0">
              <a:spcBef>
                <a:spcPct val="20000"/>
              </a:spcBef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AGENDA ITEM:	B-2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TOPIC:  	SoCo Transit Consolidation into the SLO RTA</a:t>
            </a: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			</a:t>
            </a: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RECOMMENDATION: 	1. Approve Amended/Restated RTA JPA</a:t>
            </a: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2. File necessary paperwork with Secretary of State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PRESENTED BY:	Geoff Straw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/>
          <a:stretch/>
        </p:blipFill>
        <p:spPr>
          <a:xfrm>
            <a:off x="108553" y="0"/>
            <a:ext cx="212844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1143000"/>
            <a:ext cx="8718453" cy="558171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Benefits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 consolidation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originally presented in January 2018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Lower admin oversight/audit/planning costs, and lower vehicle-related insurance costs.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Increased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costs for employee health care and work comp.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Most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importantly: avoid future Farebox Recovery Ratio penalties.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</a:rPr>
              <a:t>Result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Net operating cost savings through consolidation.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Timeline: Implementation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effective 12:00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AM Jan 1, 2021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Local Control: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South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County Transit Committee (SCTC)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Comprised of RTA Board members from Arroyo Grande, Grover Beach, Pismo Beach and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one member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from Board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Supervisors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Overview of Issues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799406"/>
            <a:ext cx="730348" cy="9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1113049"/>
            <a:ext cx="8686801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lvl="0" indent="-457200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Approve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attached Resolution ratifying the San Luis Obispo Regional Transit Authority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Amended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Restated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Joint Powers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Agreement.</a:t>
            </a:r>
          </a:p>
          <a:p>
            <a:pPr marL="457200" lvl="0" indent="-457200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Following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approval of the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Amended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Restated JPA,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direct staff to file necessary paperwork with the California Secretary of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State.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Staff Recommendation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568397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Construction is on schedule and aiming for full completion in February 2022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Concrete </a:t>
            </a:r>
            <a:r>
              <a:rPr lang="en-US" sz="3200" dirty="0" smtClean="0">
                <a:solidFill>
                  <a:schemeClr val="tx2"/>
                </a:solidFill>
              </a:rPr>
              <a:t>Masonry </a:t>
            </a:r>
            <a:r>
              <a:rPr lang="en-US" sz="3200" dirty="0">
                <a:solidFill>
                  <a:schemeClr val="tx2"/>
                </a:solidFill>
              </a:rPr>
              <a:t>U</a:t>
            </a:r>
            <a:r>
              <a:rPr lang="en-US" sz="3200" dirty="0" smtClean="0">
                <a:solidFill>
                  <a:schemeClr val="tx2"/>
                </a:solidFill>
              </a:rPr>
              <a:t>nits on critical path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No safety </a:t>
            </a:r>
            <a:r>
              <a:rPr lang="en-US" sz="3200" dirty="0" smtClean="0">
                <a:solidFill>
                  <a:schemeClr val="tx2"/>
                </a:solidFill>
              </a:rPr>
              <a:t>incidents reported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Contaminated soil </a:t>
            </a:r>
            <a:r>
              <a:rPr lang="en-US" sz="3200" dirty="0" smtClean="0">
                <a:solidFill>
                  <a:schemeClr val="tx2"/>
                </a:solidFill>
              </a:rPr>
              <a:t>resolved fully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No archeological </a:t>
            </a:r>
            <a:r>
              <a:rPr lang="en-US" sz="3200" dirty="0" smtClean="0">
                <a:solidFill>
                  <a:schemeClr val="tx2"/>
                </a:solidFill>
              </a:rPr>
              <a:t>or biological assets </a:t>
            </a:r>
            <a:r>
              <a:rPr lang="en-US" sz="3200" dirty="0" smtClean="0">
                <a:solidFill>
                  <a:schemeClr val="tx2"/>
                </a:solidFill>
              </a:rPr>
              <a:t>discovered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Pouring </a:t>
            </a:r>
            <a:r>
              <a:rPr lang="en-US" sz="3200" dirty="0" smtClean="0">
                <a:solidFill>
                  <a:schemeClr val="tx2"/>
                </a:solidFill>
              </a:rPr>
              <a:t>480 yards / 13k </a:t>
            </a:r>
            <a:r>
              <a:rPr lang="en-US" sz="3200" dirty="0" err="1" smtClean="0">
                <a:solidFill>
                  <a:schemeClr val="tx2"/>
                </a:solidFill>
              </a:rPr>
              <a:t>sq</a:t>
            </a:r>
            <a:r>
              <a:rPr lang="en-US" sz="3200" dirty="0" err="1" smtClean="0">
                <a:solidFill>
                  <a:schemeClr val="tx2"/>
                </a:solidFill>
              </a:rPr>
              <a:t>.ft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  <a:r>
              <a:rPr lang="en-US" sz="3200" dirty="0" smtClean="0">
                <a:solidFill>
                  <a:schemeClr val="tx2"/>
                </a:solidFill>
              </a:rPr>
              <a:t>concrete </a:t>
            </a:r>
            <a:r>
              <a:rPr lang="en-US" sz="3200" dirty="0" smtClean="0">
                <a:solidFill>
                  <a:schemeClr val="tx2"/>
                </a:solidFill>
              </a:rPr>
              <a:t>Dec </a:t>
            </a:r>
            <a:r>
              <a:rPr lang="en-US" sz="3200" dirty="0" smtClean="0">
                <a:solidFill>
                  <a:schemeClr val="tx2"/>
                </a:solidFill>
              </a:rPr>
              <a:t>8</a:t>
            </a:r>
            <a:r>
              <a:rPr lang="en-US" sz="3200" baseline="30000" dirty="0" smtClean="0">
                <a:solidFill>
                  <a:schemeClr val="tx2"/>
                </a:solidFill>
              </a:rPr>
              <a:t>th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Three pay requests: </a:t>
            </a:r>
            <a:r>
              <a:rPr lang="en-US" sz="3200" dirty="0" smtClean="0">
                <a:solidFill>
                  <a:schemeClr val="tx2"/>
                </a:solidFill>
              </a:rPr>
              <a:t>C/</a:t>
            </a:r>
            <a:r>
              <a:rPr lang="en-US" sz="3200" dirty="0" err="1" smtClean="0">
                <a:solidFill>
                  <a:schemeClr val="tx2"/>
                </a:solidFill>
              </a:rPr>
              <a:t>Os</a:t>
            </a:r>
            <a:r>
              <a:rPr lang="en-US" sz="3200" dirty="0" smtClean="0">
                <a:solidFill>
                  <a:schemeClr val="tx2"/>
                </a:solidFill>
              </a:rPr>
              <a:t> in Agenda </a:t>
            </a:r>
            <a:r>
              <a:rPr lang="en-US" sz="3200" dirty="0" smtClean="0">
                <a:solidFill>
                  <a:schemeClr val="tx2"/>
                </a:solidFill>
              </a:rPr>
              <a:t>item C-7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1" y="194444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Bus Maintenance Facility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72" y="5654949"/>
            <a:ext cx="1066800" cy="10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676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152400"/>
            <a:ext cx="7010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San Luis Obispo Regional Transit Authority</a:t>
            </a:r>
          </a:p>
          <a:p>
            <a:pPr marL="342900" lvl="0" indent="-342900" algn="ctr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December 2, 2020</a:t>
            </a:r>
          </a:p>
          <a:p>
            <a:pPr marL="342900" lvl="0" indent="-342900" algn="ctr" hangingPunct="0">
              <a:spcBef>
                <a:spcPct val="20000"/>
              </a:spcBef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AGENDA ITEM:	B-3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</a:t>
            </a:r>
            <a:endParaRPr lang="en-US" sz="1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TOPIC:  	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Fiscal Year 2020-21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RTA Budget Amendment #3 for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SoCo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Transit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Consolidated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into the RTA as of January 2021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			</a:t>
            </a: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RECOMMENDATION: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Approve Budget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Amendment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#3</a:t>
            </a:r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PRESENTED BY:	Tania Arnold, Deputy Director/CFO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/>
          <a:stretch/>
        </p:blipFill>
        <p:spPr>
          <a:xfrm>
            <a:off x="108553" y="0"/>
            <a:ext cx="212844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160603"/>
            <a:ext cx="1143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Budget Amendment </a:t>
            </a:r>
            <a:r>
              <a:rPr lang="en-US" sz="4400" dirty="0" smtClean="0">
                <a:solidFill>
                  <a:schemeClr val="bg1"/>
                </a:solidFill>
              </a:rPr>
              <a:t>#3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636" y="1027396"/>
            <a:ext cx="8534400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</a:rPr>
              <a:t>This amendment does NOT have an impact on LTF </a:t>
            </a:r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required for FY20-21</a:t>
            </a:r>
            <a:endParaRPr lang="en-US" sz="3200" u="sng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Additional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columns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in RTA budget to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include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services provided for South County, changes noted in yellow</a:t>
            </a:r>
          </a:p>
          <a:p>
            <a:pPr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Also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presenting advisory FY21-22 budgetary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2292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Budget Amendment </a:t>
            </a:r>
            <a:r>
              <a:rPr lang="en-US" sz="4400" dirty="0" smtClean="0">
                <a:solidFill>
                  <a:schemeClr val="bg1"/>
                </a:solidFill>
              </a:rPr>
              <a:t>#3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599" y="1044897"/>
            <a:ext cx="8686801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Operating Revenue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(page B-3-5)</a:t>
            </a:r>
          </a:p>
          <a:p>
            <a:pPr marL="342900" lvl="2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FY 2020-21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No changes to RTA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Additional column for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SoCo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Transit</a:t>
            </a:r>
          </a:p>
          <a:p>
            <a:pPr marL="342900" lvl="2" indent="-34290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FY 2021-22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Slight reduction in revenue for administrative services $20,980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Additional column for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SoCo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Transit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Budget Amendment </a:t>
            </a:r>
            <a:r>
              <a:rPr lang="en-US" sz="4400" dirty="0" smtClean="0">
                <a:solidFill>
                  <a:schemeClr val="bg1"/>
                </a:solidFill>
              </a:rPr>
              <a:t>#3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207" y="1086363"/>
            <a:ext cx="8571584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Capital Revenue (page B-3-7)</a:t>
            </a:r>
          </a:p>
          <a:p>
            <a:pPr marL="914400" lvl="3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No changes to RTA</a:t>
            </a:r>
          </a:p>
          <a:p>
            <a:pPr marL="914400" lvl="3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Additional columns for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SoCo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Transit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Budget Amendment </a:t>
            </a:r>
            <a:r>
              <a:rPr lang="en-US" sz="4400" dirty="0" smtClean="0">
                <a:solidFill>
                  <a:schemeClr val="bg1"/>
                </a:solidFill>
              </a:rPr>
              <a:t>#3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599" y="1044897"/>
            <a:ext cx="8686801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Administration and Service Delivery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Totals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(B-3-8)</a:t>
            </a:r>
          </a:p>
          <a:p>
            <a:pPr marL="914400" lvl="3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Rollup of all non capital items for all services the RTA provides</a:t>
            </a:r>
          </a:p>
          <a:p>
            <a:pPr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Capital Expenditures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Totals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(B-3-9)</a:t>
            </a:r>
          </a:p>
          <a:p>
            <a:pPr marL="914400" lvl="3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Rollup of all capital items for all services the RTA provides</a:t>
            </a:r>
          </a:p>
        </p:txBody>
      </p:sp>
    </p:spTree>
    <p:extLst>
      <p:ext uri="{BB962C8B-B14F-4D97-AF65-F5344CB8AC3E}">
        <p14:creationId xmlns:p14="http://schemas.microsoft.com/office/powerpoint/2010/main" val="5648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Budget Amendment </a:t>
            </a:r>
            <a:r>
              <a:rPr lang="en-US" sz="4400" dirty="0" smtClean="0">
                <a:solidFill>
                  <a:schemeClr val="bg1"/>
                </a:solidFill>
              </a:rPr>
              <a:t>#3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1416" y="1066800"/>
            <a:ext cx="8723984" cy="586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South County Transit Detailed Expenditures (B-3-10)</a:t>
            </a:r>
          </a:p>
          <a:p>
            <a:pPr marL="347663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By-route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expenditures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with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additional column showing the advisory FY21-22 projections</a:t>
            </a:r>
          </a:p>
          <a:p>
            <a:pPr marL="396875" lvl="2">
              <a:spcBef>
                <a:spcPct val="20000"/>
              </a:spcBef>
              <a:defRPr/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FY 2020-21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6858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Expenditures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are in line with 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expenditures from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udget amendment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#2 for half the year</a:t>
            </a:r>
          </a:p>
          <a:p>
            <a:pPr marL="6858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Exception is funding needed for additional health insurance expense in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Labor-Operations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line item </a:t>
            </a:r>
          </a:p>
          <a:p>
            <a:pPr marL="347663" lvl="2">
              <a:spcBef>
                <a:spcPct val="20000"/>
              </a:spcBef>
              <a:defRPr/>
            </a:pP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FY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2021-22</a:t>
            </a:r>
          </a:p>
          <a:p>
            <a:pPr marL="685800" lvl="2" indent="-338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Reduced charges for administration services</a:t>
            </a:r>
          </a:p>
          <a:p>
            <a:pPr marL="685800" lvl="2" indent="-338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Reduction in insurance due to duplicative administrative charges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</a:rPr>
              <a:t>Agenda Item </a:t>
            </a:r>
            <a:r>
              <a:rPr lang="en-US" sz="4400" dirty="0" smtClean="0">
                <a:solidFill>
                  <a:schemeClr val="bg1"/>
                </a:solidFill>
              </a:rPr>
              <a:t>B-3 </a:t>
            </a:r>
            <a:r>
              <a:rPr lang="en-US" sz="4400" dirty="0">
                <a:solidFill>
                  <a:schemeClr val="bg1"/>
                </a:solidFill>
              </a:rPr>
              <a:t>Recommendation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9" y="1600200"/>
            <a:ext cx="868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Adopt Budget Amendment #3 as presented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 b="58366"/>
          <a:stretch/>
        </p:blipFill>
        <p:spPr>
          <a:xfrm>
            <a:off x="8185052" y="5854173"/>
            <a:ext cx="730348" cy="9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525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29"/>
          <a:stretch/>
        </p:blipFill>
        <p:spPr>
          <a:xfrm>
            <a:off x="7738495" y="5067300"/>
            <a:ext cx="1176905" cy="358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1676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46757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hangingPunct="0"/>
            <a:r>
              <a:rPr lang="en-US" sz="2400" dirty="0">
                <a:solidFill>
                  <a:schemeClr val="tx2"/>
                </a:solidFill>
              </a:rPr>
              <a:t>C-1	Executive Committee Meeting Minutes of August 12, 2020 (Information)</a:t>
            </a:r>
          </a:p>
          <a:p>
            <a:pPr marL="914400" indent="-914400" hangingPunct="0"/>
            <a:r>
              <a:rPr lang="en-US" sz="2400" dirty="0">
                <a:solidFill>
                  <a:schemeClr val="tx2"/>
                </a:solidFill>
              </a:rPr>
              <a:t>C-2	RTA Board Meeting Minutes of August 5, 2020 (Approve)</a:t>
            </a:r>
          </a:p>
          <a:p>
            <a:pPr marL="914400" indent="-914400" hangingPunct="0"/>
            <a:r>
              <a:rPr lang="en-US" sz="2400" dirty="0">
                <a:solidFill>
                  <a:schemeClr val="tx2"/>
                </a:solidFill>
              </a:rPr>
              <a:t>C-3	RTA Board Meeting Minutes of September 2, 2020 (Approve)</a:t>
            </a:r>
          </a:p>
          <a:p>
            <a:pPr marL="914400" indent="-914400" hangingPunct="0"/>
            <a:r>
              <a:rPr lang="en-US" sz="2400" dirty="0">
                <a:solidFill>
                  <a:schemeClr val="tx2"/>
                </a:solidFill>
              </a:rPr>
              <a:t>C-4	Procurement of Replacement Vehicles (Approve)</a:t>
            </a:r>
          </a:p>
          <a:p>
            <a:pPr marL="914400" indent="-914400" hangingPunct="0"/>
            <a:r>
              <a:rPr lang="en-US" sz="2400" dirty="0">
                <a:solidFill>
                  <a:schemeClr val="tx2"/>
                </a:solidFill>
              </a:rPr>
              <a:t>C-5	Declare Vehicles Surplus (Approve)</a:t>
            </a:r>
          </a:p>
          <a:p>
            <a:pPr marL="914400" indent="-914400" hangingPunct="0"/>
            <a:r>
              <a:rPr lang="en-US" sz="2400" dirty="0">
                <a:solidFill>
                  <a:schemeClr val="tx2"/>
                </a:solidFill>
              </a:rPr>
              <a:t>C-6	Designate Executive Director as Alternate on </a:t>
            </a:r>
            <a:r>
              <a:rPr lang="en-US" sz="2400" dirty="0" err="1">
                <a:solidFill>
                  <a:schemeClr val="tx2"/>
                </a:solidFill>
              </a:rPr>
              <a:t>CalTIP</a:t>
            </a:r>
            <a:r>
              <a:rPr lang="en-US" sz="2400" dirty="0">
                <a:solidFill>
                  <a:schemeClr val="tx2"/>
                </a:solidFill>
              </a:rPr>
              <a:t> Board (Approve)</a:t>
            </a:r>
          </a:p>
          <a:p>
            <a:pPr marL="914400" indent="-914400" hangingPunct="0"/>
            <a:r>
              <a:rPr lang="en-US" sz="2400" dirty="0">
                <a:solidFill>
                  <a:schemeClr val="tx2"/>
                </a:solidFill>
              </a:rPr>
              <a:t>C-7	BMF Construction Change Order Summary (Approve)</a:t>
            </a:r>
          </a:p>
          <a:p>
            <a:pPr marL="914400" indent="-914400" hangingPunct="0"/>
            <a:r>
              <a:rPr lang="en-US" sz="2400" dirty="0">
                <a:solidFill>
                  <a:schemeClr val="tx2"/>
                </a:solidFill>
              </a:rPr>
              <a:t>C-8	Final Social Security Resolution for RTA Employees (Approve)</a:t>
            </a:r>
          </a:p>
          <a:p>
            <a:pPr marL="914400" indent="-914400" hangingPunct="0"/>
            <a:r>
              <a:rPr lang="en-US" sz="2400" dirty="0">
                <a:solidFill>
                  <a:schemeClr val="tx2"/>
                </a:solidFill>
              </a:rPr>
              <a:t>C-9	Annual Fiscal &amp; Compliance Audit for Fiscal Year 2019-20 (Accept)</a:t>
            </a:r>
          </a:p>
          <a:p>
            <a:pPr marL="914400" indent="-914400" hangingPunct="0"/>
            <a:r>
              <a:rPr lang="en-US" sz="2400" dirty="0">
                <a:solidFill>
                  <a:schemeClr val="tx2"/>
                </a:solidFill>
              </a:rPr>
              <a:t>C-10	Cuesta College Proposal for Transit Improvements at North Campus (Approve)</a:t>
            </a:r>
          </a:p>
          <a:p>
            <a:pPr marL="914400" indent="-914400" hangingPunct="0"/>
            <a:r>
              <a:rPr lang="en-US" sz="2400" b="1" dirty="0" smtClean="0">
                <a:solidFill>
                  <a:schemeClr val="tx2"/>
                </a:solidFill>
              </a:rPr>
              <a:t>Staff </a:t>
            </a:r>
            <a:r>
              <a:rPr lang="en-US" sz="2400" b="1" dirty="0">
                <a:solidFill>
                  <a:schemeClr val="tx2"/>
                </a:solidFill>
              </a:rPr>
              <a:t>Recommendation:</a:t>
            </a:r>
          </a:p>
          <a:p>
            <a:pPr marL="914400" indent="-914400" hangingPunct="0"/>
            <a:r>
              <a:rPr lang="en-US" sz="2400" dirty="0">
                <a:solidFill>
                  <a:schemeClr val="tx2"/>
                </a:solidFill>
              </a:rPr>
              <a:t>Approve the Consent Agenda </a:t>
            </a:r>
          </a:p>
        </p:txBody>
      </p:sp>
    </p:spTree>
    <p:extLst>
      <p:ext uri="{BB962C8B-B14F-4D97-AF65-F5344CB8AC3E}">
        <p14:creationId xmlns:p14="http://schemas.microsoft.com/office/powerpoint/2010/main" val="27718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553200" cy="491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33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you would like to tour the site, just let me know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799573"/>
            <a:ext cx="1066800" cy="10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8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37" y="1825174"/>
            <a:ext cx="85683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i="1" dirty="0" smtClean="0">
                <a:solidFill>
                  <a:schemeClr val="tx2"/>
                </a:solidFill>
              </a:rPr>
              <a:t>New</a:t>
            </a:r>
            <a:r>
              <a:rPr lang="en-US" sz="3200" dirty="0" smtClean="0">
                <a:solidFill>
                  <a:schemeClr val="tx2"/>
                </a:solidFill>
              </a:rPr>
              <a:t>: Summary of RTAC meeting on Nov. 4</a:t>
            </a:r>
            <a:r>
              <a:rPr lang="en-US" sz="3200" baseline="30000" dirty="0" smtClean="0">
                <a:solidFill>
                  <a:schemeClr val="tx2"/>
                </a:solidFill>
              </a:rPr>
              <a:t>th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Cancer </a:t>
            </a:r>
            <a:r>
              <a:rPr lang="en-US" sz="3200" dirty="0" smtClean="0">
                <a:solidFill>
                  <a:schemeClr val="tx2"/>
                </a:solidFill>
              </a:rPr>
              <a:t>awareness </a:t>
            </a:r>
            <a:r>
              <a:rPr lang="en-US" sz="3200" dirty="0" smtClean="0">
                <a:solidFill>
                  <a:schemeClr val="tx2"/>
                </a:solidFill>
              </a:rPr>
              <a:t>event on Oct. 28</a:t>
            </a:r>
            <a:r>
              <a:rPr lang="en-US" sz="3200" baseline="30000" dirty="0" smtClean="0">
                <a:solidFill>
                  <a:schemeClr val="tx2"/>
                </a:solidFill>
              </a:rPr>
              <a:t>th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Honoring RTA </a:t>
            </a:r>
            <a:r>
              <a:rPr lang="en-US" sz="3200" dirty="0" smtClean="0">
                <a:solidFill>
                  <a:schemeClr val="tx2"/>
                </a:solidFill>
              </a:rPr>
              <a:t>bus operator Darwin </a:t>
            </a:r>
            <a:r>
              <a:rPr lang="en-US" sz="3200" dirty="0" smtClean="0">
                <a:solidFill>
                  <a:schemeClr val="tx2"/>
                </a:solidFill>
              </a:rPr>
              <a:t>Buss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Worked with American Cancer Society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i="1" dirty="0" smtClean="0">
                <a:solidFill>
                  <a:schemeClr val="tx2"/>
                </a:solidFill>
              </a:rPr>
              <a:t>Relay for Life </a:t>
            </a:r>
            <a:r>
              <a:rPr lang="en-US" sz="3200" dirty="0" smtClean="0">
                <a:solidFill>
                  <a:schemeClr val="tx2"/>
                </a:solidFill>
              </a:rPr>
              <a:t>at each of our three facilities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4444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Bus Maintenance Facility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72" y="5654949"/>
            <a:ext cx="1066800" cy="1002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Operations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8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448" y="1295400"/>
            <a:ext cx="86868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Recruitment update since </a:t>
            </a:r>
            <a:r>
              <a:rPr lang="en-US" sz="3200" dirty="0">
                <a:solidFill>
                  <a:schemeClr val="tx2"/>
                </a:solidFill>
              </a:rPr>
              <a:t>last report in </a:t>
            </a:r>
            <a:r>
              <a:rPr lang="en-US" sz="3200" dirty="0" smtClean="0">
                <a:solidFill>
                  <a:schemeClr val="tx2"/>
                </a:solidFill>
              </a:rPr>
              <a:t>September:</a:t>
            </a:r>
            <a:endParaRPr lang="en-US" sz="32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Two </a:t>
            </a:r>
            <a:r>
              <a:rPr lang="en-US" sz="3200" dirty="0">
                <a:solidFill>
                  <a:schemeClr val="tx2"/>
                </a:solidFill>
              </a:rPr>
              <a:t>new Bus </a:t>
            </a:r>
            <a:r>
              <a:rPr lang="en-US" sz="3200" dirty="0" smtClean="0">
                <a:solidFill>
                  <a:schemeClr val="tx2"/>
                </a:solidFill>
              </a:rPr>
              <a:t>Operators </a:t>
            </a:r>
            <a:r>
              <a:rPr lang="en-US" sz="3200" dirty="0">
                <a:solidFill>
                  <a:schemeClr val="tx2"/>
                </a:solidFill>
              </a:rPr>
              <a:t>in service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One new Utility Worker hired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One </a:t>
            </a:r>
            <a:r>
              <a:rPr lang="en-US" sz="3200" dirty="0">
                <a:solidFill>
                  <a:schemeClr val="tx2"/>
                </a:solidFill>
              </a:rPr>
              <a:t>new Bus Operators in </a:t>
            </a:r>
            <a:r>
              <a:rPr lang="en-US" sz="3200" dirty="0" smtClean="0">
                <a:solidFill>
                  <a:schemeClr val="tx2"/>
                </a:solidFill>
              </a:rPr>
              <a:t>training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Four candidates in background check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Have four open Bus Operator positions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Operations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817062"/>
            <a:ext cx="1066800" cy="10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246" y="1116541"/>
            <a:ext cx="659567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2"/>
                </a:solidFill>
              </a:rPr>
              <a:t>New Accounting Technician 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Allison </a:t>
            </a:r>
            <a:r>
              <a:rPr lang="en-US" sz="3200" dirty="0" err="1" smtClean="0">
                <a:solidFill>
                  <a:schemeClr val="tx2"/>
                </a:solidFill>
              </a:rPr>
              <a:t>Stitzer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817062"/>
            <a:ext cx="1066800" cy="1002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r="7357"/>
          <a:stretch/>
        </p:blipFill>
        <p:spPr>
          <a:xfrm rot="5400000">
            <a:off x="3034955" y="2320409"/>
            <a:ext cx="4267199" cy="3766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501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9" y="1524000"/>
            <a:ext cx="86868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RTA </a:t>
            </a:r>
            <a:r>
              <a:rPr lang="en-US" sz="3200" dirty="0" smtClean="0">
                <a:solidFill>
                  <a:schemeClr val="tx2"/>
                </a:solidFill>
              </a:rPr>
              <a:t>providing </a:t>
            </a:r>
            <a:r>
              <a:rPr lang="en-US" sz="3200" dirty="0" smtClean="0">
                <a:solidFill>
                  <a:schemeClr val="tx2"/>
                </a:solidFill>
              </a:rPr>
              <a:t>Bus Operator and Utility worker coverage for SoCo Transit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Employee shortages have stabilized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Should shortage worsen due to </a:t>
            </a:r>
            <a:r>
              <a:rPr lang="en-US" sz="3200" dirty="0" smtClean="0">
                <a:solidFill>
                  <a:schemeClr val="tx2"/>
                </a:solidFill>
              </a:rPr>
              <a:t>COVID-19, may </a:t>
            </a:r>
            <a:r>
              <a:rPr lang="en-US" sz="3200" dirty="0" smtClean="0">
                <a:solidFill>
                  <a:schemeClr val="tx2"/>
                </a:solidFill>
              </a:rPr>
              <a:t>be forced to cut service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i="1" dirty="0" smtClean="0">
                <a:solidFill>
                  <a:schemeClr val="tx2"/>
                </a:solidFill>
              </a:rPr>
              <a:t>Possibly </a:t>
            </a:r>
            <a:r>
              <a:rPr lang="en-US" sz="3200" i="1" dirty="0" smtClean="0">
                <a:solidFill>
                  <a:schemeClr val="tx2"/>
                </a:solidFill>
              </a:rPr>
              <a:t>revert to modified Saturday </a:t>
            </a:r>
            <a:r>
              <a:rPr lang="en-US" sz="3200" i="1" dirty="0" smtClean="0">
                <a:solidFill>
                  <a:schemeClr val="tx2"/>
                </a:solidFill>
              </a:rPr>
              <a:t>schedule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I would alert City Managers and RTA Board prior to announcing any </a:t>
            </a:r>
            <a:r>
              <a:rPr lang="en-US" sz="3200" dirty="0" smtClean="0">
                <a:solidFill>
                  <a:schemeClr val="tx2"/>
                </a:solidFill>
              </a:rPr>
              <a:t>emergency service </a:t>
            </a:r>
            <a:r>
              <a:rPr lang="en-US" sz="3200" dirty="0" smtClean="0">
                <a:solidFill>
                  <a:schemeClr val="tx2"/>
                </a:solidFill>
              </a:rPr>
              <a:t>cuts</a:t>
            </a:r>
            <a:endParaRPr lang="en-US" sz="32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Operations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817062"/>
            <a:ext cx="1066800" cy="10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2971800"/>
            <a:ext cx="3111304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2"/>
                </a:solidFill>
              </a:rPr>
              <a:t>Employee of the Quarter 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CB </a:t>
            </a:r>
            <a:r>
              <a:rPr lang="en-US" sz="3200" dirty="0" err="1" smtClean="0">
                <a:solidFill>
                  <a:schemeClr val="tx2"/>
                </a:solidFill>
              </a:rPr>
              <a:t>Bidleman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7730"/>
            <a:ext cx="8686800" cy="8228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149876"/>
            <a:ext cx="868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Operations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11111"/>
          <a:stretch/>
        </p:blipFill>
        <p:spPr>
          <a:xfrm rot="5400000">
            <a:off x="125789" y="1533525"/>
            <a:ext cx="5257800" cy="462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817062"/>
            <a:ext cx="1066800" cy="10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9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7476</TotalTime>
  <Words>1514</Words>
  <Application>Microsoft Office PowerPoint</Application>
  <PresentationFormat>On-screen Show (4:3)</PresentationFormat>
  <Paragraphs>220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mgardner</dc:creator>
  <cp:lastModifiedBy>Geoff Straw</cp:lastModifiedBy>
  <cp:revision>637</cp:revision>
  <dcterms:created xsi:type="dcterms:W3CDTF">2015-02-06T00:10:25Z</dcterms:created>
  <dcterms:modified xsi:type="dcterms:W3CDTF">2020-12-01T22:00:03Z</dcterms:modified>
</cp:coreProperties>
</file>