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6"/>
  </p:handoutMasterIdLst>
  <p:sldIdLst>
    <p:sldId id="256" r:id="rId2"/>
    <p:sldId id="259" r:id="rId3"/>
    <p:sldId id="261" r:id="rId4"/>
    <p:sldId id="279" r:id="rId5"/>
    <p:sldId id="283" r:id="rId6"/>
    <p:sldId id="289" r:id="rId7"/>
    <p:sldId id="282" r:id="rId8"/>
    <p:sldId id="284" r:id="rId9"/>
    <p:sldId id="285" r:id="rId10"/>
    <p:sldId id="300" r:id="rId11"/>
    <p:sldId id="286" r:id="rId12"/>
    <p:sldId id="287" r:id="rId13"/>
    <p:sldId id="288" r:id="rId14"/>
    <p:sldId id="290" r:id="rId15"/>
    <p:sldId id="291" r:id="rId16"/>
    <p:sldId id="301" r:id="rId17"/>
    <p:sldId id="297" r:id="rId18"/>
    <p:sldId id="299" r:id="rId19"/>
    <p:sldId id="292" r:id="rId20"/>
    <p:sldId id="293" r:id="rId21"/>
    <p:sldId id="294" r:id="rId22"/>
    <p:sldId id="295" r:id="rId23"/>
    <p:sldId id="296" r:id="rId24"/>
    <p:sldId id="29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713" autoAdjust="0"/>
  </p:normalViewPr>
  <p:slideViewPr>
    <p:cSldViewPr>
      <p:cViewPr varScale="1">
        <p:scale>
          <a:sx n="91" d="100"/>
          <a:sy n="91" d="100"/>
        </p:scale>
        <p:origin x="39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gardner\AppData\Local\Microsoft\Windows\Temporary%20Internet%20Files\Content.Outlook\SCYHON6Y\Budget%20Charts%20for%20May%204%202016%20FY1617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gardner\AppData\Local\Microsoft\Windows\Temporary%20Internet%20Files\Content.Outlook\SCYHON6Y\Budget%20Charts%20for%20May%204%202016%20FY1617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gardner\AppData\Local\Microsoft\Windows\Temporary%20Internet%20Files\Content.Outlook\SCYHON6Y\Budget%20Charts%20for%20May%204%202016%20FY1617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gardner\AppData\Local\Microsoft\Windows\Temporary%20Internet%20Files\Content.Outlook\SCYHON6Y\Budget%20Charts%20for%20May%204%202016%20FY1617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gardner\AppData\Local\Microsoft\Windows\Temporary%20Internet%20Files\Content.Outlook\SCYHON6Y\Budget%20Charts%20for%20May%204%202016%20FY1617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gardner\AppData\Local\Microsoft\Windows\Temporary%20Internet%20Files\Content.Outlook\SCYHON6Y\Budget%20Charts%20for%20May%204%202016%20FY16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1800"/>
            </a:pPr>
            <a:r>
              <a:rPr lang="en-US" sz="1800" dirty="0"/>
              <a:t>California</a:t>
            </a:r>
            <a:r>
              <a:rPr lang="en-US" sz="1800" baseline="0" dirty="0"/>
              <a:t> Transit Indemnity Pool</a:t>
            </a:r>
            <a:endParaRPr lang="en-US" sz="1800" dirty="0"/>
          </a:p>
        </c:rich>
      </c:tx>
      <c:layout>
        <c:manualLayout>
          <c:xMode val="edge"/>
          <c:yMode val="edge"/>
          <c:x val="0.31742520398912055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09705725343654"/>
          <c:y val="0.18455526392534266"/>
          <c:w val="0.89344802887852981"/>
          <c:h val="0.759043325592865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'Ult loss and # claim data'!$B$4</c:f>
              <c:strCache>
                <c:ptCount val="1"/>
                <c:pt idx="0">
                  <c:v>Ultimate Losses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-1.2500000000000001E-2"/>
                  <c:y val="-6.710848643919509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29E-4D4D-A4C5-E103E2A0FBB4}"/>
                </c:ext>
              </c:extLst>
            </c:dLbl>
            <c:dLbl>
              <c:idx val="1"/>
              <c:layout>
                <c:manualLayout>
                  <c:x val="-2.0113079615048119E-2"/>
                  <c:y val="-3.472659667541557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29E-4D4D-A4C5-E103E2A0FBB4}"/>
                </c:ext>
              </c:extLst>
            </c:dLbl>
            <c:dLbl>
              <c:idx val="2"/>
              <c:layout>
                <c:manualLayout>
                  <c:x val="5.1954286964129483E-3"/>
                  <c:y val="-3.866827063283756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29E-4D4D-A4C5-E103E2A0FBB4}"/>
                </c:ext>
              </c:extLst>
            </c:dLbl>
            <c:dLbl>
              <c:idx val="3"/>
              <c:layout>
                <c:manualLayout>
                  <c:x val="4.432304997896353E-17"/>
                  <c:y val="7.628004179728240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29E-4D4D-A4C5-E103E2A0FBB4}"/>
                </c:ext>
              </c:extLst>
            </c:dLbl>
            <c:dLbl>
              <c:idx val="4"/>
              <c:layout>
                <c:manualLayout>
                  <c:x val="0"/>
                  <c:y val="3.448275862068965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29E-4D4D-A4C5-E103E2A0FBB4}"/>
                </c:ext>
              </c:extLst>
            </c:dLbl>
            <c:dLbl>
              <c:idx val="5"/>
              <c:layout>
                <c:manualLayout>
                  <c:x val="1.3888888888888889E-3"/>
                  <c:y val="-1.507028288130650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29E-4D4D-A4C5-E103E2A0FBB4}"/>
                </c:ext>
              </c:extLst>
            </c:dLbl>
            <c:dLbl>
              <c:idx val="6"/>
              <c:layout>
                <c:manualLayout>
                  <c:x val="2.5976596675415572E-3"/>
                  <c:y val="-1.393263342082239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29E-4D4D-A4C5-E103E2A0FBB4}"/>
                </c:ext>
              </c:extLst>
            </c:dLbl>
            <c:dLbl>
              <c:idx val="7"/>
              <c:layout>
                <c:manualLayout>
                  <c:x val="1.2087292352281893E-3"/>
                  <c:y val="3.448275862069042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29E-4D4D-A4C5-E103E2A0FBB4}"/>
                </c:ext>
              </c:extLst>
            </c:dLbl>
            <c:dLbl>
              <c:idx val="8"/>
              <c:layout>
                <c:manualLayout>
                  <c:x val="0"/>
                  <c:y val="5.538140020898679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29E-4D4D-A4C5-E103E2A0FBB4}"/>
                </c:ext>
              </c:extLst>
            </c:dLbl>
            <c:dLbl>
              <c:idx val="9"/>
              <c:layout>
                <c:manualLayout>
                  <c:x val="0"/>
                  <c:y val="9.717868338557993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29E-4D4D-A4C5-E103E2A0FBB4}"/>
                </c:ext>
              </c:extLst>
            </c:dLbl>
            <c:dLbl>
              <c:idx val="10"/>
              <c:layout>
                <c:manualLayout>
                  <c:x val="0"/>
                  <c:y val="5.538140020898641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29E-4D4D-A4C5-E103E2A0FBB4}"/>
                </c:ext>
              </c:extLst>
            </c:dLbl>
            <c:dLbl>
              <c:idx val="11"/>
              <c:layout>
                <c:manualLayout>
                  <c:x val="1.2088244182532487E-3"/>
                  <c:y val="1.35841170323928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29E-4D4D-A4C5-E103E2A0FBB4}"/>
                </c:ext>
              </c:extLst>
            </c:dLbl>
            <c:dLbl>
              <c:idx val="12"/>
              <c:layout>
                <c:manualLayout>
                  <c:x val="-2.4176488365064974E-3"/>
                  <c:y val="7.62800417972831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29E-4D4D-A4C5-E103E2A0FB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50" b="0" baseline="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'Ult loss and # claim data'!$A$5:$A$17</c:f>
              <c:strCache>
                <c:ptCount val="13"/>
                <c:pt idx="0">
                  <c:v>2003-04</c:v>
                </c:pt>
                <c:pt idx="1">
                  <c:v>2004-05</c:v>
                </c:pt>
                <c:pt idx="2">
                  <c:v>2005-06</c:v>
                </c:pt>
                <c:pt idx="3">
                  <c:v>2006-07</c:v>
                </c:pt>
                <c:pt idx="4">
                  <c:v>2007-08</c:v>
                </c:pt>
                <c:pt idx="5">
                  <c:v>2008-09</c:v>
                </c:pt>
                <c:pt idx="6">
                  <c:v>2009-10</c:v>
                </c:pt>
                <c:pt idx="7">
                  <c:v>2010-11</c:v>
                </c:pt>
                <c:pt idx="8">
                  <c:v>2011-12</c:v>
                </c:pt>
                <c:pt idx="9">
                  <c:v>2012-13</c:v>
                </c:pt>
                <c:pt idx="10">
                  <c:v>2013-14</c:v>
                </c:pt>
                <c:pt idx="11">
                  <c:v>2014-15</c:v>
                </c:pt>
                <c:pt idx="12">
                  <c:v>2015-16</c:v>
                </c:pt>
              </c:strCache>
            </c:strRef>
          </c:cat>
          <c:val>
            <c:numRef>
              <c:f>'Ult loss and # claim data'!$B$5:$B$17</c:f>
              <c:numCache>
                <c:formatCode>_("$"* #,##0_);_("$"* \(#,##0\);_("$"* "-"??_);_(@_)</c:formatCode>
                <c:ptCount val="13"/>
                <c:pt idx="0">
                  <c:v>1331115</c:v>
                </c:pt>
                <c:pt idx="1">
                  <c:v>1613231</c:v>
                </c:pt>
                <c:pt idx="2">
                  <c:v>1694700</c:v>
                </c:pt>
                <c:pt idx="3">
                  <c:v>2647545</c:v>
                </c:pt>
                <c:pt idx="4">
                  <c:v>1244601</c:v>
                </c:pt>
                <c:pt idx="5">
                  <c:v>1931690</c:v>
                </c:pt>
                <c:pt idx="6">
                  <c:v>1369604</c:v>
                </c:pt>
                <c:pt idx="7">
                  <c:v>2716000</c:v>
                </c:pt>
                <c:pt idx="8">
                  <c:v>3701213</c:v>
                </c:pt>
                <c:pt idx="9">
                  <c:v>4290517</c:v>
                </c:pt>
                <c:pt idx="10">
                  <c:v>4637101</c:v>
                </c:pt>
                <c:pt idx="11">
                  <c:v>7490220</c:v>
                </c:pt>
                <c:pt idx="12">
                  <c:v>5202000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D29E-4D4D-A4C5-E103E2A0FB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472384"/>
        <c:axId val="67482368"/>
      </c:barChart>
      <c:lineChart>
        <c:grouping val="standard"/>
        <c:varyColors val="0"/>
        <c:ser>
          <c:idx val="1"/>
          <c:order val="1"/>
          <c:tx>
            <c:strRef>
              <c:f>'Ult loss and # claim data'!$C$4</c:f>
              <c:strCache>
                <c:ptCount val="1"/>
                <c:pt idx="0">
                  <c:v>Total # of Claims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1.8132366273798731E-2"/>
                  <c:y val="-2.29885057471264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29E-4D4D-A4C5-E103E2A0FBB4}"/>
                </c:ext>
              </c:extLst>
            </c:dLbl>
            <c:dLbl>
              <c:idx val="1"/>
              <c:layout>
                <c:manualLayout>
                  <c:x val="-1.8132366273798731E-2"/>
                  <c:y val="2.5078369905956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29E-4D4D-A4C5-E103E2A0FBB4}"/>
                </c:ext>
              </c:extLst>
            </c:dLbl>
            <c:dLbl>
              <c:idx val="2"/>
              <c:layout>
                <c:manualLayout>
                  <c:x val="-2.0550015110305183E-2"/>
                  <c:y val="-3.13479623824451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29E-4D4D-A4C5-E103E2A0FBB4}"/>
                </c:ext>
              </c:extLst>
            </c:dLbl>
            <c:dLbl>
              <c:idx val="3"/>
              <c:layout>
                <c:manualLayout>
                  <c:x val="-7.2529465095195365E-3"/>
                  <c:y val="-2.29885057471264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29E-4D4D-A4C5-E103E2A0FBB4}"/>
                </c:ext>
              </c:extLst>
            </c:dLbl>
            <c:dLbl>
              <c:idx val="4"/>
              <c:layout>
                <c:manualLayout>
                  <c:x val="-3.6264732547597461E-3"/>
                  <c:y val="-2.29885057471264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D29E-4D4D-A4C5-E103E2A0FBB4}"/>
                </c:ext>
              </c:extLst>
            </c:dLbl>
            <c:dLbl>
              <c:idx val="5"/>
              <c:layout>
                <c:manualLayout>
                  <c:x val="-2.0550015110305228E-2"/>
                  <c:y val="2.50783699059561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29E-4D4D-A4C5-E103E2A0FBB4}"/>
                </c:ext>
              </c:extLst>
            </c:dLbl>
            <c:dLbl>
              <c:idx val="6"/>
              <c:layout>
                <c:manualLayout>
                  <c:x val="-2.5385312783318133E-2"/>
                  <c:y val="2.08986415882967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D29E-4D4D-A4C5-E103E2A0FBB4}"/>
                </c:ext>
              </c:extLst>
            </c:dLbl>
            <c:dLbl>
              <c:idx val="7"/>
              <c:layout>
                <c:manualLayout>
                  <c:x val="-2.1758839528558477E-2"/>
                  <c:y val="1.46290491118077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D29E-4D4D-A4C5-E103E2A0FBB4}"/>
                </c:ext>
              </c:extLst>
            </c:dLbl>
            <c:dLbl>
              <c:idx val="8"/>
              <c:layout>
                <c:manualLayout>
                  <c:x val="-2.2967663946811726E-2"/>
                  <c:y val="1.88087774294670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D29E-4D4D-A4C5-E103E2A0FBB4}"/>
                </c:ext>
              </c:extLst>
            </c:dLbl>
            <c:dLbl>
              <c:idx val="9"/>
              <c:layout>
                <c:manualLayout>
                  <c:x val="-2.9011786038077969E-2"/>
                  <c:y val="-1.46290491118077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D29E-4D4D-A4C5-E103E2A0FBB4}"/>
                </c:ext>
              </c:extLst>
            </c:dLbl>
            <c:dLbl>
              <c:idx val="10"/>
              <c:layout>
                <c:manualLayout>
                  <c:x val="-2.05501102933302E-2"/>
                  <c:y val="2.29885057471265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D29E-4D4D-A4C5-E103E2A0FBB4}"/>
                </c:ext>
              </c:extLst>
            </c:dLbl>
            <c:dLbl>
              <c:idx val="12"/>
              <c:layout>
                <c:manualLayout>
                  <c:x val="-1.9341190692051979E-2"/>
                  <c:y val="1.25391849529780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D29E-4D4D-A4C5-E103E2A0FB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'Ult loss and # claim data'!$A$5:$A$17</c:f>
              <c:strCache>
                <c:ptCount val="13"/>
                <c:pt idx="0">
                  <c:v>2003-04</c:v>
                </c:pt>
                <c:pt idx="1">
                  <c:v>2004-05</c:v>
                </c:pt>
                <c:pt idx="2">
                  <c:v>2005-06</c:v>
                </c:pt>
                <c:pt idx="3">
                  <c:v>2006-07</c:v>
                </c:pt>
                <c:pt idx="4">
                  <c:v>2007-08</c:v>
                </c:pt>
                <c:pt idx="5">
                  <c:v>2008-09</c:v>
                </c:pt>
                <c:pt idx="6">
                  <c:v>2009-10</c:v>
                </c:pt>
                <c:pt idx="7">
                  <c:v>2010-11</c:v>
                </c:pt>
                <c:pt idx="8">
                  <c:v>2011-12</c:v>
                </c:pt>
                <c:pt idx="9">
                  <c:v>2012-13</c:v>
                </c:pt>
                <c:pt idx="10">
                  <c:v>2013-14</c:v>
                </c:pt>
                <c:pt idx="11">
                  <c:v>2014-15</c:v>
                </c:pt>
                <c:pt idx="12">
                  <c:v>2015-16</c:v>
                </c:pt>
              </c:strCache>
            </c:strRef>
          </c:cat>
          <c:val>
            <c:numRef>
              <c:f>'Ult loss and # claim data'!$C$5:$C$17</c:f>
              <c:numCache>
                <c:formatCode>General</c:formatCode>
                <c:ptCount val="13"/>
                <c:pt idx="0">
                  <c:v>592</c:v>
                </c:pt>
                <c:pt idx="1">
                  <c:v>500</c:v>
                </c:pt>
                <c:pt idx="2">
                  <c:v>544</c:v>
                </c:pt>
                <c:pt idx="3">
                  <c:v>512</c:v>
                </c:pt>
                <c:pt idx="4">
                  <c:v>545</c:v>
                </c:pt>
                <c:pt idx="5">
                  <c:v>477</c:v>
                </c:pt>
                <c:pt idx="6">
                  <c:v>417</c:v>
                </c:pt>
                <c:pt idx="7">
                  <c:v>390</c:v>
                </c:pt>
                <c:pt idx="8">
                  <c:v>404</c:v>
                </c:pt>
                <c:pt idx="9">
                  <c:v>419</c:v>
                </c:pt>
                <c:pt idx="10">
                  <c:v>352</c:v>
                </c:pt>
                <c:pt idx="11">
                  <c:v>388</c:v>
                </c:pt>
                <c:pt idx="12">
                  <c:v>176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D29E-4D4D-A4C5-E103E2A0FB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483904"/>
        <c:axId val="67706880"/>
      </c:lineChart>
      <c:catAx>
        <c:axId val="67472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0" baseline="0"/>
            </a:pPr>
            <a:endParaRPr lang="en-US"/>
          </a:p>
        </c:txPr>
        <c:crossAx val="67482368"/>
        <c:crosses val="autoZero"/>
        <c:auto val="1"/>
        <c:lblAlgn val="ctr"/>
        <c:lblOffset val="100"/>
        <c:noMultiLvlLbl val="0"/>
      </c:catAx>
      <c:valAx>
        <c:axId val="67482368"/>
        <c:scaling>
          <c:orientation val="minMax"/>
        </c:scaling>
        <c:delete val="0"/>
        <c:axPos val="l"/>
        <c:majorGridlines/>
        <c:numFmt formatCode="_(&quot;$&quot;* #,##0_);_(&quot;$&quot;* \(#,##0\);_(&quot;$&quot;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67472384"/>
        <c:crosses val="autoZero"/>
        <c:crossBetween val="between"/>
      </c:valAx>
      <c:catAx>
        <c:axId val="674839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7706880"/>
        <c:crosses val="autoZero"/>
        <c:auto val="1"/>
        <c:lblAlgn val="ctr"/>
        <c:lblOffset val="100"/>
        <c:noMultiLvlLbl val="0"/>
      </c:catAx>
      <c:valAx>
        <c:axId val="67706880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67483904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 b="1" i="0" baseline="0">
          <a:latin typeface="Arial" panose="020B0604020202020204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71039061945236659"/>
          <c:y val="6.412525839072368E-2"/>
          <c:w val="0.18605701460938351"/>
          <c:h val="0.83209820972058091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54D-4BFB-B9C9-01FF62D51300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54D-4BFB-B9C9-01FF62D51300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54D-4BFB-B9C9-01FF62D51300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54D-4BFB-B9C9-01FF62D51300}"/>
              </c:ext>
            </c:extLst>
          </c:dPt>
          <c:dPt>
            <c:idx val="4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54D-4BFB-B9C9-01FF62D51300}"/>
              </c:ext>
            </c:extLst>
          </c:dPt>
          <c:dPt>
            <c:idx val="5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54D-4BFB-B9C9-01FF62D51300}"/>
              </c:ext>
            </c:extLst>
          </c:dPt>
          <c:cat>
            <c:strRef>
              <c:f>Sheet1!$A$2:$A$7</c:f>
              <c:strCache>
                <c:ptCount val="6"/>
                <c:pt idx="0">
                  <c:v>Fares (includes Cuesta)</c:v>
                </c:pt>
                <c:pt idx="1">
                  <c:v>Federal</c:v>
                </c:pt>
                <c:pt idx="2">
                  <c:v>Fund Balance </c:v>
                </c:pt>
                <c:pt idx="3">
                  <c:v>Interest</c:v>
                </c:pt>
                <c:pt idx="4">
                  <c:v>Local (LTF, RTF)</c:v>
                </c:pt>
                <c:pt idx="5">
                  <c:v>Management Contracts</c:v>
                </c:pt>
              </c:strCache>
            </c:strRef>
          </c:cat>
          <c:val>
            <c:numRef>
              <c:f>Sheet1!$B$2:$B$7</c:f>
              <c:numCache>
                <c:formatCode>#,##0</c:formatCode>
                <c:ptCount val="6"/>
                <c:pt idx="0">
                  <c:v>1250740</c:v>
                </c:pt>
                <c:pt idx="1">
                  <c:v>2671100</c:v>
                </c:pt>
                <c:pt idx="2">
                  <c:v>863220</c:v>
                </c:pt>
                <c:pt idx="3">
                  <c:v>8330</c:v>
                </c:pt>
                <c:pt idx="4">
                  <c:v>3570020</c:v>
                </c:pt>
                <c:pt idx="5">
                  <c:v>237330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54D-4BFB-B9C9-01FF62D51300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154D-4BFB-B9C9-01FF62D51300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154D-4BFB-B9C9-01FF62D51300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154D-4BFB-B9C9-01FF62D51300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154D-4BFB-B9C9-01FF62D51300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154D-4BFB-B9C9-01FF62D51300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8-154D-4BFB-B9C9-01FF62D51300}"/>
              </c:ext>
            </c:extLst>
          </c:dPt>
          <c:cat>
            <c:strRef>
              <c:f>Sheet1!$A$2:$A$7</c:f>
              <c:strCache>
                <c:ptCount val="6"/>
                <c:pt idx="0">
                  <c:v>Fares (includes Cuesta)</c:v>
                </c:pt>
                <c:pt idx="1">
                  <c:v>Federal</c:v>
                </c:pt>
                <c:pt idx="2">
                  <c:v>Fund Balance </c:v>
                </c:pt>
                <c:pt idx="3">
                  <c:v>Interest</c:v>
                </c:pt>
                <c:pt idx="4">
                  <c:v>Local (LTF, RTF)</c:v>
                </c:pt>
                <c:pt idx="5">
                  <c:v>Management Contracts</c:v>
                </c:pt>
              </c:strCache>
            </c:strRef>
          </c:cat>
          <c:val>
            <c:numRef>
              <c:f>Sheet1!$C$2:$C$7</c:f>
              <c:numCache>
                <c:formatCode>0.0%</c:formatCode>
                <c:ptCount val="6"/>
                <c:pt idx="0">
                  <c:v>0.14542237063322461</c:v>
                </c:pt>
                <c:pt idx="1">
                  <c:v>0.3105663001090605</c:v>
                </c:pt>
                <c:pt idx="2">
                  <c:v>0.10036578247918206</c:v>
                </c:pt>
                <c:pt idx="3">
                  <c:v>9.6852131328234556E-4</c:v>
                </c:pt>
                <c:pt idx="4">
                  <c:v>0.41508288821659539</c:v>
                </c:pt>
                <c:pt idx="5">
                  <c:v>2.7594137248655354E-2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154D-4BFB-B9C9-01FF62D513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6030106829171129"/>
          <c:y val="8.2000809682442072E-3"/>
          <c:w val="0.23969889456478793"/>
          <c:h val="0.756068788168982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trendline>
            <c:trendlineType val="linear"/>
            <c:dispRSqr val="0"/>
            <c:dispEq val="0"/>
          </c:trendline>
          <c:cat>
            <c:strRef>
              <c:f>Sheet2!$A$2:$A$14</c:f>
              <c:strCache>
                <c:ptCount val="13"/>
                <c:pt idx="0">
                  <c:v>FY05/06</c:v>
                </c:pt>
                <c:pt idx="1">
                  <c:v>FY06/07</c:v>
                </c:pt>
                <c:pt idx="2">
                  <c:v>FY07/08</c:v>
                </c:pt>
                <c:pt idx="3">
                  <c:v>FY08/09</c:v>
                </c:pt>
                <c:pt idx="4">
                  <c:v>FY09/10</c:v>
                </c:pt>
                <c:pt idx="5">
                  <c:v>FY10/11</c:v>
                </c:pt>
                <c:pt idx="6">
                  <c:v>FY11/12</c:v>
                </c:pt>
                <c:pt idx="7">
                  <c:v>FY12/13</c:v>
                </c:pt>
                <c:pt idx="8">
                  <c:v>FY13/14</c:v>
                </c:pt>
                <c:pt idx="9">
                  <c:v>FY14/15</c:v>
                </c:pt>
                <c:pt idx="10">
                  <c:v>FY15/16</c:v>
                </c:pt>
                <c:pt idx="11">
                  <c:v>FY16/17</c:v>
                </c:pt>
                <c:pt idx="12">
                  <c:v>FY17/18 (Projected)</c:v>
                </c:pt>
              </c:strCache>
            </c:strRef>
          </c:cat>
          <c:val>
            <c:numRef>
              <c:f>Sheet2!$B$2:$B$14</c:f>
              <c:numCache>
                <c:formatCode>_(* #,##0_);_(* \(#,##0\);_(* "-"??_);_(@_)</c:formatCode>
                <c:ptCount val="13"/>
                <c:pt idx="0">
                  <c:v>1983868</c:v>
                </c:pt>
                <c:pt idx="1">
                  <c:v>2410723</c:v>
                </c:pt>
                <c:pt idx="2">
                  <c:v>2332617</c:v>
                </c:pt>
                <c:pt idx="3">
                  <c:v>2611291</c:v>
                </c:pt>
                <c:pt idx="4">
                  <c:v>2702189</c:v>
                </c:pt>
                <c:pt idx="5">
                  <c:v>2702189</c:v>
                </c:pt>
                <c:pt idx="6">
                  <c:v>3035358</c:v>
                </c:pt>
                <c:pt idx="7">
                  <c:v>3323717</c:v>
                </c:pt>
                <c:pt idx="8">
                  <c:v>3756623</c:v>
                </c:pt>
                <c:pt idx="9">
                  <c:v>4145961</c:v>
                </c:pt>
                <c:pt idx="10">
                  <c:v>3740499</c:v>
                </c:pt>
                <c:pt idx="11">
                  <c:v>3764950</c:v>
                </c:pt>
                <c:pt idx="12">
                  <c:v>5190030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B6-42A6-BFDD-7FFBA11C6C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286016"/>
        <c:axId val="77287808"/>
      </c:barChart>
      <c:catAx>
        <c:axId val="772860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7287808"/>
        <c:crosses val="autoZero"/>
        <c:auto val="1"/>
        <c:lblAlgn val="ctr"/>
        <c:lblOffset val="100"/>
        <c:noMultiLvlLbl val="0"/>
      </c:catAx>
      <c:valAx>
        <c:axId val="77287808"/>
        <c:scaling>
          <c:orientation val="minMax"/>
        </c:scaling>
        <c:delete val="0"/>
        <c:axPos val="l"/>
        <c:majorGridlines/>
        <c:numFmt formatCode="_(* #,##0_);_(* \(#,##0\);_(* &quot;-&quot;??_);_(@_)" sourceLinked="1"/>
        <c:majorTickMark val="out"/>
        <c:minorTickMark val="none"/>
        <c:tickLblPos val="nextTo"/>
        <c:crossAx val="772860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pieChart>
        <c:varyColors val="1"/>
        <c:ser>
          <c:idx val="0"/>
          <c:order val="0"/>
          <c:cat>
            <c:strRef>
              <c:f>Sheet3!$A$2:$A$5</c:f>
              <c:strCache>
                <c:ptCount val="4"/>
                <c:pt idx="0">
                  <c:v>Federal</c:v>
                </c:pt>
                <c:pt idx="1">
                  <c:v>Fund Balance</c:v>
                </c:pt>
                <c:pt idx="2">
                  <c:v>Local (STA)</c:v>
                </c:pt>
                <c:pt idx="3">
                  <c:v>State (LCTOP, Prop 1B)</c:v>
                </c:pt>
              </c:strCache>
            </c:strRef>
          </c:cat>
          <c:val>
            <c:numRef>
              <c:f>Sheet3!$B$2:$B$5</c:f>
              <c:numCache>
                <c:formatCode>#,##0</c:formatCode>
                <c:ptCount val="4"/>
                <c:pt idx="0">
                  <c:v>1326370</c:v>
                </c:pt>
                <c:pt idx="1">
                  <c:v>33860</c:v>
                </c:pt>
                <c:pt idx="2">
                  <c:v>486530</c:v>
                </c:pt>
                <c:pt idx="3">
                  <c:v>532600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60-45DC-AE8B-9F3164B1B8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67183216535144352"/>
          <c:y val="0.12770373575427021"/>
          <c:w val="0.21698073412593519"/>
          <c:h val="0.74459230499835616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pieChart>
        <c:varyColors val="1"/>
        <c:ser>
          <c:idx val="0"/>
          <c:order val="0"/>
          <c:cat>
            <c:strRef>
              <c:f>Sheet4!$A$2:$A$9</c:f>
              <c:strCache>
                <c:ptCount val="8"/>
                <c:pt idx="0">
                  <c:v>Contingency</c:v>
                </c:pt>
                <c:pt idx="1">
                  <c:v>Fuel </c:v>
                </c:pt>
                <c:pt idx="2">
                  <c:v>Insurance</c:v>
                </c:pt>
                <c:pt idx="3">
                  <c:v>Interest Expense</c:v>
                </c:pt>
                <c:pt idx="4">
                  <c:v>Labor</c:v>
                </c:pt>
                <c:pt idx="5">
                  <c:v>Maintenance</c:v>
                </c:pt>
                <c:pt idx="6">
                  <c:v>Other</c:v>
                </c:pt>
                <c:pt idx="7">
                  <c:v>Property Rental</c:v>
                </c:pt>
              </c:strCache>
            </c:strRef>
          </c:cat>
          <c:val>
            <c:numRef>
              <c:f>Sheet4!$B$2:$B$9</c:f>
              <c:numCache>
                <c:formatCode>#,##0</c:formatCode>
                <c:ptCount val="8"/>
                <c:pt idx="0">
                  <c:v>117020</c:v>
                </c:pt>
                <c:pt idx="1">
                  <c:v>1164130</c:v>
                </c:pt>
                <c:pt idx="2">
                  <c:v>1271580</c:v>
                </c:pt>
                <c:pt idx="3">
                  <c:v>44590</c:v>
                </c:pt>
                <c:pt idx="4">
                  <c:v>5864040</c:v>
                </c:pt>
                <c:pt idx="5">
                  <c:v>603960</c:v>
                </c:pt>
                <c:pt idx="6">
                  <c:v>580690</c:v>
                </c:pt>
                <c:pt idx="7">
                  <c:v>504790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2A-4AEB-BF95-2292880DDC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62953957305694352"/>
          <c:y val="0.10304452518518974"/>
          <c:w val="0.2180336303122089"/>
          <c:h val="0.81082663599240568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375325487386019E-2"/>
          <c:y val="2.6159212355432983E-2"/>
          <c:w val="0.72483442978268076"/>
          <c:h val="0.9148153102317988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Sheet5!$A$2</c:f>
              <c:strCache>
                <c:ptCount val="1"/>
                <c:pt idx="0">
                  <c:v>Cutaway (DAR and Route 15)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Sheet5!$B$1:$I$1</c:f>
              <c:strCache>
                <c:ptCount val="8"/>
                <c:pt idx="0">
                  <c:v>FY13/14</c:v>
                </c:pt>
                <c:pt idx="1">
                  <c:v>FY14/15</c:v>
                </c:pt>
                <c:pt idx="2">
                  <c:v>FY15/16</c:v>
                </c:pt>
                <c:pt idx="3">
                  <c:v>FY16/17</c:v>
                </c:pt>
                <c:pt idx="4">
                  <c:v>FY/17/18</c:v>
                </c:pt>
                <c:pt idx="5">
                  <c:v>FY18/19</c:v>
                </c:pt>
                <c:pt idx="6">
                  <c:v>FY19/20</c:v>
                </c:pt>
                <c:pt idx="7">
                  <c:v>FY20/21</c:v>
                </c:pt>
              </c:strCache>
            </c:strRef>
          </c:cat>
          <c:val>
            <c:numRef>
              <c:f>Sheet5!$B$2:$I$2</c:f>
              <c:numCache>
                <c:formatCode>General</c:formatCode>
                <c:ptCount val="8"/>
                <c:pt idx="1">
                  <c:v>89300</c:v>
                </c:pt>
                <c:pt idx="2">
                  <c:v>170000</c:v>
                </c:pt>
                <c:pt idx="6">
                  <c:v>170100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F5-4940-BA10-2A65FC63A56B}"/>
            </c:ext>
          </c:extLst>
        </c:ser>
        <c:ser>
          <c:idx val="1"/>
          <c:order val="1"/>
          <c:tx>
            <c:strRef>
              <c:f>Sheet5!$A$3</c:f>
              <c:strCache>
                <c:ptCount val="1"/>
                <c:pt idx="0">
                  <c:v>Fixed Route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Sheet5!$B$1:$I$1</c:f>
              <c:strCache>
                <c:ptCount val="8"/>
                <c:pt idx="0">
                  <c:v>FY13/14</c:v>
                </c:pt>
                <c:pt idx="1">
                  <c:v>FY14/15</c:v>
                </c:pt>
                <c:pt idx="2">
                  <c:v>FY15/16</c:v>
                </c:pt>
                <c:pt idx="3">
                  <c:v>FY16/17</c:v>
                </c:pt>
                <c:pt idx="4">
                  <c:v>FY/17/18</c:v>
                </c:pt>
                <c:pt idx="5">
                  <c:v>FY18/19</c:v>
                </c:pt>
                <c:pt idx="6">
                  <c:v>FY19/20</c:v>
                </c:pt>
                <c:pt idx="7">
                  <c:v>FY20/21</c:v>
                </c:pt>
              </c:strCache>
            </c:strRef>
          </c:cat>
          <c:val>
            <c:numRef>
              <c:f>Sheet5!$B$3:$I$3</c:f>
              <c:numCache>
                <c:formatCode>General</c:formatCode>
                <c:ptCount val="8"/>
                <c:pt idx="0">
                  <c:v>2724173</c:v>
                </c:pt>
                <c:pt idx="1">
                  <c:v>3865710</c:v>
                </c:pt>
                <c:pt idx="2">
                  <c:v>1300000</c:v>
                </c:pt>
                <c:pt idx="4">
                  <c:v>1527700</c:v>
                </c:pt>
                <c:pt idx="7">
                  <c:v>573100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F5-4940-BA10-2A65FC63A56B}"/>
            </c:ext>
          </c:extLst>
        </c:ser>
        <c:ser>
          <c:idx val="2"/>
          <c:order val="2"/>
          <c:tx>
            <c:strRef>
              <c:f>Sheet5!$A$4</c:f>
              <c:strCache>
                <c:ptCount val="1"/>
                <c:pt idx="0">
                  <c:v>Runabout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Sheet5!$B$1:$I$1</c:f>
              <c:strCache>
                <c:ptCount val="8"/>
                <c:pt idx="0">
                  <c:v>FY13/14</c:v>
                </c:pt>
                <c:pt idx="1">
                  <c:v>FY14/15</c:v>
                </c:pt>
                <c:pt idx="2">
                  <c:v>FY15/16</c:v>
                </c:pt>
                <c:pt idx="3">
                  <c:v>FY16/17</c:v>
                </c:pt>
                <c:pt idx="4">
                  <c:v>FY/17/18</c:v>
                </c:pt>
                <c:pt idx="5">
                  <c:v>FY18/19</c:v>
                </c:pt>
                <c:pt idx="6">
                  <c:v>FY19/20</c:v>
                </c:pt>
                <c:pt idx="7">
                  <c:v>FY20/21</c:v>
                </c:pt>
              </c:strCache>
            </c:strRef>
          </c:cat>
          <c:val>
            <c:numRef>
              <c:f>Sheet5!$B$4:$I$4</c:f>
              <c:numCache>
                <c:formatCode>General</c:formatCode>
                <c:ptCount val="8"/>
                <c:pt idx="1">
                  <c:v>572200</c:v>
                </c:pt>
                <c:pt idx="2">
                  <c:v>311290</c:v>
                </c:pt>
                <c:pt idx="3">
                  <c:v>163480</c:v>
                </c:pt>
                <c:pt idx="5">
                  <c:v>630300</c:v>
                </c:pt>
                <c:pt idx="7">
                  <c:v>585100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6F5-4940-BA10-2A65FC63A56B}"/>
            </c:ext>
          </c:extLst>
        </c:ser>
        <c:ser>
          <c:idx val="3"/>
          <c:order val="3"/>
          <c:tx>
            <c:strRef>
              <c:f>Sheet5!$A$5</c:f>
              <c:strCache>
                <c:ptCount val="1"/>
                <c:pt idx="0">
                  <c:v>Support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Sheet5!$B$1:$I$1</c:f>
              <c:strCache>
                <c:ptCount val="8"/>
                <c:pt idx="0">
                  <c:v>FY13/14</c:v>
                </c:pt>
                <c:pt idx="1">
                  <c:v>FY14/15</c:v>
                </c:pt>
                <c:pt idx="2">
                  <c:v>FY15/16</c:v>
                </c:pt>
                <c:pt idx="3">
                  <c:v>FY16/17</c:v>
                </c:pt>
                <c:pt idx="4">
                  <c:v>FY/17/18</c:v>
                </c:pt>
                <c:pt idx="5">
                  <c:v>FY18/19</c:v>
                </c:pt>
                <c:pt idx="6">
                  <c:v>FY19/20</c:v>
                </c:pt>
                <c:pt idx="7">
                  <c:v>FY20/21</c:v>
                </c:pt>
              </c:strCache>
            </c:strRef>
          </c:cat>
          <c:val>
            <c:numRef>
              <c:f>Sheet5!$B$5:$I$5</c:f>
              <c:numCache>
                <c:formatCode>General</c:formatCode>
                <c:ptCount val="8"/>
                <c:pt idx="0">
                  <c:v>98669</c:v>
                </c:pt>
                <c:pt idx="1">
                  <c:v>62500</c:v>
                </c:pt>
                <c:pt idx="2">
                  <c:v>60000</c:v>
                </c:pt>
                <c:pt idx="4">
                  <c:v>18000</c:v>
                </c:pt>
                <c:pt idx="7">
                  <c:v>56700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6F5-4940-BA10-2A65FC63A56B}"/>
            </c:ext>
          </c:extLst>
        </c:ser>
        <c:ser>
          <c:idx val="4"/>
          <c:order val="4"/>
          <c:tx>
            <c:strRef>
              <c:f>Sheet5!$A$6</c:f>
              <c:strCache>
                <c:ptCount val="1"/>
                <c:pt idx="0">
                  <c:v>Trolley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Sheet5!$B$1:$I$1</c:f>
              <c:strCache>
                <c:ptCount val="8"/>
                <c:pt idx="0">
                  <c:v>FY13/14</c:v>
                </c:pt>
                <c:pt idx="1">
                  <c:v>FY14/15</c:v>
                </c:pt>
                <c:pt idx="2">
                  <c:v>FY15/16</c:v>
                </c:pt>
                <c:pt idx="3">
                  <c:v>FY16/17</c:v>
                </c:pt>
                <c:pt idx="4">
                  <c:v>FY/17/18</c:v>
                </c:pt>
                <c:pt idx="5">
                  <c:v>FY18/19</c:v>
                </c:pt>
                <c:pt idx="6">
                  <c:v>FY19/20</c:v>
                </c:pt>
                <c:pt idx="7">
                  <c:v>FY20/21</c:v>
                </c:pt>
              </c:strCache>
            </c:strRef>
          </c:cat>
          <c:val>
            <c:numRef>
              <c:f>Sheet5!$B$6:$I$6</c:f>
              <c:numCache>
                <c:formatCode>General</c:formatCode>
                <c:ptCount val="8"/>
                <c:pt idx="3">
                  <c:v>200000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6F5-4940-BA10-2A65FC63A5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1126912"/>
        <c:axId val="81128448"/>
      </c:barChart>
      <c:catAx>
        <c:axId val="81126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128448"/>
        <c:crosses val="autoZero"/>
        <c:auto val="1"/>
        <c:lblAlgn val="ctr"/>
        <c:lblOffset val="100"/>
        <c:noMultiLvlLbl val="0"/>
      </c:catAx>
      <c:valAx>
        <c:axId val="81128448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126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073671725289163"/>
          <c:y val="0.11545900325167385"/>
          <c:w val="0.15669571807087071"/>
          <c:h val="0.646562143852477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</cdr:x>
      <cdr:y>0.03333</cdr:y>
    </cdr:from>
    <cdr:to>
      <cdr:x>0.71342</cdr:x>
      <cdr:y>0.08143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43200" y="228600"/>
          <a:ext cx="3780313" cy="3298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600" b="1" u="sng" dirty="0">
              <a:latin typeface="Arial" panose="020B0604020202020204" pitchFamily="34" charset="0"/>
              <a:cs typeface="Arial" panose="020B0604020202020204" pitchFamily="34" charset="0"/>
            </a:rPr>
            <a:t>Ultimate Losses</a:t>
          </a:r>
          <a:r>
            <a:rPr lang="en-US" sz="1600" b="1" u="sng" baseline="0" dirty="0">
              <a:latin typeface="Arial" panose="020B0604020202020204" pitchFamily="34" charset="0"/>
              <a:cs typeface="Arial" panose="020B0604020202020204" pitchFamily="34" charset="0"/>
            </a:rPr>
            <a:t> and Total Number of Claims by Program Year</a:t>
          </a:r>
          <a:endParaRPr lang="en-US" sz="1600" b="1" u="sng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0.30833</cdr:x>
      <cdr:y>0.07778</cdr:y>
    </cdr:from>
    <cdr:to>
      <cdr:x>0.72175</cdr:x>
      <cdr:y>0.12588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819400" y="533400"/>
          <a:ext cx="3780313" cy="3298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Liability</a:t>
          </a:r>
          <a:r>
            <a:rPr lang="en-US" sz="1600" b="1" baseline="0" dirty="0">
              <a:latin typeface="Arial" panose="020B0604020202020204" pitchFamily="34" charset="0"/>
              <a:cs typeface="Arial" panose="020B0604020202020204" pitchFamily="34" charset="0"/>
            </a:rPr>
            <a:t> Program Actuarial Report dated April 6, 2016</a:t>
          </a:r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67A454-D32E-471E-A825-024D4FF31346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31401D-1A76-41D2-842A-0AA7E9020D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C6789-E7F7-4416-A76E-CFCCEC4EF22B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02E99-1E01-48C5-B1E6-BB739CBD79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C6789-E7F7-4416-A76E-CFCCEC4EF22B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02E99-1E01-48C5-B1E6-BB739CBD79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C6789-E7F7-4416-A76E-CFCCEC4EF22B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02E99-1E01-48C5-B1E6-BB739CBD79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C6789-E7F7-4416-A76E-CFCCEC4EF22B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02E99-1E01-48C5-B1E6-BB739CBD79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C6789-E7F7-4416-A76E-CFCCEC4EF22B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02E99-1E01-48C5-B1E6-BB739CBD79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C6789-E7F7-4416-A76E-CFCCEC4EF22B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02E99-1E01-48C5-B1E6-BB739CBD79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C6789-E7F7-4416-A76E-CFCCEC4EF22B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02E99-1E01-48C5-B1E6-BB739CBD79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C6789-E7F7-4416-A76E-CFCCEC4EF22B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02E99-1E01-48C5-B1E6-BB739CBD79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C6789-E7F7-4416-A76E-CFCCEC4EF22B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02E99-1E01-48C5-B1E6-BB739CBD79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C6789-E7F7-4416-A76E-CFCCEC4EF22B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02E99-1E01-48C5-B1E6-BB739CBD79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C6789-E7F7-4416-A76E-CFCCEC4EF22B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02E99-1E01-48C5-B1E6-BB739CBD79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C6789-E7F7-4416-A76E-CFCCEC4EF22B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02E99-1E01-48C5-B1E6-BB739CBD79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5600" y="8382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19400" y="16764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4600" y="762000"/>
            <a:ext cx="5867400" cy="5189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 hangingPunct="0"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SAN LUIS OBISPO REGIONAL TRANSIT AUTHORITY</a:t>
            </a:r>
          </a:p>
          <a:p>
            <a:pPr marL="342900" lvl="0" indent="-342900" algn="ctr" hangingPunct="0"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May 4, 2016</a:t>
            </a:r>
          </a:p>
          <a:p>
            <a:pPr marL="342900" lvl="0" indent="-342900" hangingPunct="0">
              <a:spcBef>
                <a:spcPct val="20000"/>
              </a:spcBef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 </a:t>
            </a:r>
          </a:p>
          <a:p>
            <a:pPr marL="342900" lvl="0" indent="-342900" hangingPunct="0"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AGENDA ITEM:	A-1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342900" lvl="0" indent="-342900" hangingPunct="0"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	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2743200" lvl="0" indent="-2743200" hangingPunct="0"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TOPIC:  	Executive Director’s Report</a:t>
            </a:r>
          </a:p>
          <a:p>
            <a:pPr marL="342900" lvl="0" indent="-342900" hangingPunct="0"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				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2743200" lvl="0" indent="-2743200" hangingPunct="0"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Recommendation:  	Accept as Information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342900" lvl="0" indent="-342900" hangingPunct="0"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342900" lvl="0" indent="-342900" hangingPunct="0"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PRESENTED BY:	Geoff Straw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342900" lvl="0" indent="-342900" hangingPunct="0">
              <a:spcBef>
                <a:spcPct val="20000"/>
              </a:spcBef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 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303718" y="2322767"/>
            <a:ext cx="6848478" cy="2221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4348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09747" y="1143000"/>
            <a:ext cx="6477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hangingPunct="0">
              <a:spcBef>
                <a:spcPct val="20000"/>
              </a:spcBef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SAN LUIS OBISPO REGIONAL TRANSIT AUTHORITY</a:t>
            </a:r>
          </a:p>
          <a:p>
            <a:pPr marL="342900" lvl="0" indent="-342900" algn="ctr" hangingPunct="0">
              <a:spcBef>
                <a:spcPct val="20000"/>
              </a:spcBef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May 4, 2016</a:t>
            </a:r>
          </a:p>
          <a:p>
            <a:pPr marL="342900" lvl="0" indent="-342900" hangingPunct="0">
              <a:spcBef>
                <a:spcPct val="20000"/>
              </a:spcBef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 </a:t>
            </a:r>
          </a:p>
          <a:p>
            <a:pPr marL="342900" lvl="0" indent="-342900" hangingPunct="0">
              <a:spcBef>
                <a:spcPct val="20000"/>
              </a:spcBef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AGENDA ITEM:	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	A-2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342900" lvl="0" indent="-342900" hangingPunct="0">
              <a:spcBef>
                <a:spcPct val="20000"/>
              </a:spcBef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	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2743200" lvl="0" indent="-2743200" hangingPunct="0">
              <a:spcBef>
                <a:spcPct val="20000"/>
              </a:spcBef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TOPIC:  	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RTA Short Range Transit Plan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342900" lvl="0" indent="-342900" hangingPunct="0">
              <a:spcBef>
                <a:spcPct val="20000"/>
              </a:spcBef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				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2743200" lvl="0" indent="-2743200" hangingPunct="0">
              <a:spcBef>
                <a:spcPct val="20000"/>
              </a:spcBef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Recommendation:  	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Accept Draft Report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342900" lvl="0" indent="-342900" hangingPunct="0">
              <a:spcBef>
                <a:spcPct val="20000"/>
              </a:spcBef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342900" lvl="0" indent="-342900" hangingPunct="0">
              <a:spcBef>
                <a:spcPct val="20000"/>
              </a:spcBef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PRESENTED BY:	Geoff Straw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342900" lvl="0" indent="-342900" hangingPunct="0">
              <a:spcBef>
                <a:spcPct val="20000"/>
              </a:spcBef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 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303718" y="2322767"/>
            <a:ext cx="6848478" cy="222199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303718" y="2322767"/>
            <a:ext cx="6848478" cy="222199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24000" y="1151823"/>
            <a:ext cx="7467600" cy="5004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800" b="1" u="sng" dirty="0" smtClean="0">
                <a:solidFill>
                  <a:schemeClr val="accent1">
                    <a:lumMod val="75000"/>
                  </a:schemeClr>
                </a:solidFill>
              </a:rPr>
              <a:t>SERVICE PLAN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1" u="sng" dirty="0" smtClean="0">
                <a:solidFill>
                  <a:schemeClr val="accent1">
                    <a:lumMod val="75000"/>
                  </a:schemeClr>
                </a:solidFill>
              </a:rPr>
              <a:t>FY 16-17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: Eliminate long layovers on Route 12 in Morro Bay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1" u="sng" dirty="0" smtClean="0">
                <a:solidFill>
                  <a:schemeClr val="accent1">
                    <a:lumMod val="75000"/>
                  </a:schemeClr>
                </a:solidFill>
              </a:rPr>
              <a:t>FY 17-18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</a:rPr>
              <a:t>Not Financially-Constrained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):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Mid-Day Express Routes 9 &amp; 10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Later Evening Service on Routes 9, 10, 12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1" u="sng" dirty="0" smtClean="0">
                <a:solidFill>
                  <a:schemeClr val="accent1">
                    <a:lumMod val="75000"/>
                  </a:schemeClr>
                </a:solidFill>
              </a:rPr>
              <a:t>Ongoing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Monitor Route 10 ridership; add Express services as needed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Expand Runabout as needed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09800" y="304800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SRTP Recommendations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303718" y="2322767"/>
            <a:ext cx="6848478" cy="222199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00200" y="304800"/>
            <a:ext cx="6934200" cy="5706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b="1" u="sng" dirty="0" smtClean="0">
                <a:solidFill>
                  <a:schemeClr val="accent1">
                    <a:lumMod val="75000"/>
                  </a:schemeClr>
                </a:solidFill>
              </a:rPr>
              <a:t>CAPITAL PLAN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Replace buses as needed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Construct Bus Garage facility in SLO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Pursue Consolidated Downtown Transit Center in SLO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Construct bus parking facility in Paso Robles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Wi-Fi on OTR buses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303718" y="2322767"/>
            <a:ext cx="6848478" cy="22219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28800" y="304800"/>
            <a:ext cx="6934200" cy="6198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3200" b="1" u="sng" dirty="0" smtClean="0">
                <a:solidFill>
                  <a:schemeClr val="accent1">
                    <a:lumMod val="75000"/>
                  </a:schemeClr>
                </a:solidFill>
              </a:rPr>
              <a:t>MANAGEMENT PLAN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Improvements jointly implemented with SLO Transit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en-US" sz="3200" b="1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b="1" u="sng" dirty="0" smtClean="0">
                <a:solidFill>
                  <a:schemeClr val="accent1">
                    <a:lumMod val="75000"/>
                  </a:schemeClr>
                </a:solidFill>
              </a:rPr>
              <a:t>FINANCIAL PLAN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Fare/Pass Changes: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Discounted Regional Day Pass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Replace 7-Day Pass with 3-Day Pass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Mid-Day &amp; Later Evening service recommendations </a:t>
            </a:r>
            <a:r>
              <a:rPr lang="en-US" sz="3200" i="1" dirty="0" smtClean="0">
                <a:solidFill>
                  <a:schemeClr val="accent1">
                    <a:lumMod val="75000"/>
                  </a:schemeClr>
                </a:solidFill>
              </a:rPr>
              <a:t>not financially constrained</a:t>
            </a:r>
            <a:endParaRPr lang="en-US" sz="32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638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303718" y="2322767"/>
            <a:ext cx="6848478" cy="22219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05000" y="533401"/>
            <a:ext cx="69342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b="1" u="sng" dirty="0" smtClean="0">
                <a:solidFill>
                  <a:schemeClr val="accent1">
                    <a:lumMod val="75000"/>
                  </a:schemeClr>
                </a:solidFill>
              </a:rPr>
              <a:t>NEXT STEPS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Notify riders of Draft Plan via notices on buses, at transit centers, and on website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Present Draft SRTP at public workshop, and seek public comments via online survey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u="sng" dirty="0" smtClean="0">
                <a:solidFill>
                  <a:schemeClr val="accent1">
                    <a:lumMod val="75000"/>
                  </a:schemeClr>
                </a:solidFill>
              </a:rPr>
              <a:t>Staff Recommendation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</a:p>
          <a:p>
            <a:pPr marL="461963" lvl="1" indent="-4763">
              <a:spcBef>
                <a:spcPct val="20000"/>
              </a:spcBef>
              <a:defRPr/>
            </a:pPr>
            <a:r>
              <a:rPr lang="en-US" sz="3200" i="1" dirty="0" smtClean="0">
                <a:solidFill>
                  <a:schemeClr val="accent1">
                    <a:lumMod val="75000"/>
                  </a:schemeClr>
                </a:solidFill>
              </a:rPr>
              <a:t>Receive Draft RTA SRTP and instruct staff to solicit public input prior to adoption at July 13</a:t>
            </a:r>
            <a:r>
              <a:rPr lang="en-US" sz="3200" i="1" baseline="30000" dirty="0" smtClean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US" sz="3200" i="1" dirty="0" smtClean="0">
                <a:solidFill>
                  <a:schemeClr val="accent1">
                    <a:lumMod val="75000"/>
                  </a:schemeClr>
                </a:solidFill>
              </a:rPr>
              <a:t> meeting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141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1312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3434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762000"/>
            <a:ext cx="8153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5400" dirty="0" smtClean="0">
                <a:solidFill>
                  <a:schemeClr val="bg1"/>
                </a:solidFill>
              </a:rPr>
              <a:t>RTA</a:t>
            </a:r>
            <a:r>
              <a:rPr lang="en-US" sz="4800" dirty="0" smtClean="0">
                <a:solidFill>
                  <a:schemeClr val="bg1"/>
                </a:solidFill>
              </a:rPr>
              <a:t/>
            </a:r>
            <a:br>
              <a:rPr lang="en-US" sz="4800" dirty="0" smtClean="0">
                <a:solidFill>
                  <a:schemeClr val="bg1"/>
                </a:solidFill>
              </a:rPr>
            </a:br>
            <a:r>
              <a:rPr lang="en-US" sz="4800" dirty="0" smtClean="0">
                <a:solidFill>
                  <a:schemeClr val="bg1"/>
                </a:solidFill>
              </a:rPr>
              <a:t>Projected Fiscal Year </a:t>
            </a:r>
            <a:br>
              <a:rPr lang="en-US" sz="4800" dirty="0" smtClean="0">
                <a:solidFill>
                  <a:schemeClr val="bg1"/>
                </a:solidFill>
              </a:rPr>
            </a:br>
            <a:r>
              <a:rPr lang="en-US" sz="4800" dirty="0" smtClean="0">
                <a:solidFill>
                  <a:schemeClr val="bg1"/>
                </a:solidFill>
              </a:rPr>
              <a:t>2016/2017 Budget</a:t>
            </a:r>
          </a:p>
        </p:txBody>
      </p:sp>
    </p:spTree>
    <p:extLst>
      <p:ext uri="{BB962C8B-B14F-4D97-AF65-F5344CB8AC3E}">
        <p14:creationId xmlns:p14="http://schemas.microsoft.com/office/powerpoint/2010/main" val="802499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920440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284451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8047761"/>
              </p:ext>
            </p:extLst>
          </p:nvPr>
        </p:nvGraphicFramePr>
        <p:xfrm>
          <a:off x="64784" y="2399674"/>
          <a:ext cx="9688816" cy="4283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7"/>
          <p:cNvSpPr txBox="1">
            <a:spLocks/>
          </p:cNvSpPr>
          <p:nvPr/>
        </p:nvSpPr>
        <p:spPr>
          <a:xfrm>
            <a:off x="0" y="76200"/>
            <a:ext cx="90626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spcBef>
                <a:spcPct val="20000"/>
              </a:spcBef>
              <a:defRPr/>
            </a:pPr>
            <a:r>
              <a:rPr lang="en-US" sz="4000" b="1" dirty="0" smtClean="0"/>
              <a:t>OPERATING REVENUE SOURCES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5568" y="838200"/>
            <a:ext cx="382163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000" b="1" u="sng" dirty="0" smtClean="0"/>
              <a:t>Fares-Includes Cuesta  $1,250,740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000" b="1" u="sng" dirty="0" smtClean="0"/>
              <a:t>Federal                            $2,671,100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000" b="1" u="sng" dirty="0" smtClean="0"/>
              <a:t>Fund Balance                    $863,220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48200" y="842427"/>
            <a:ext cx="4495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000" b="1" u="sng" dirty="0" smtClean="0"/>
              <a:t>Interest                                    $8,330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000" b="1" u="sng" dirty="0" smtClean="0"/>
              <a:t>Local-LTF RTF                  $3,570,020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000" b="1" u="sng" dirty="0" smtClean="0"/>
              <a:t>Management Contracts  $237,330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9022770"/>
              </p:ext>
            </p:extLst>
          </p:nvPr>
        </p:nvGraphicFramePr>
        <p:xfrm>
          <a:off x="-3122166" y="2401420"/>
          <a:ext cx="11299629" cy="4764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148265" y="4407568"/>
            <a:ext cx="842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41.5%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7771" y="5669770"/>
            <a:ext cx="842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10%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9246" y="4171963"/>
            <a:ext cx="842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31.1%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751222" y="3061145"/>
            <a:ext cx="842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14.5%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034263" y="2267334"/>
            <a:ext cx="842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2.8%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203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0804"/>
            <a:ext cx="9067800" cy="16671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1800" y="228600"/>
            <a:ext cx="312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</a:rPr>
              <a:t>Operations</a:t>
            </a:r>
            <a:endParaRPr lang="en-US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0" y="2209800"/>
            <a:ext cx="2590800" cy="234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Employee of the Quarter </a:t>
            </a:r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</a:rPr>
              <a:t>Eric Banks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71" y="1362075"/>
            <a:ext cx="5384800" cy="4038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72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5400" b="1" dirty="0" smtClean="0"/>
              <a:t>LOCAL TRANSIT FUNDS</a:t>
            </a: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0227665"/>
              </p:ext>
            </p:extLst>
          </p:nvPr>
        </p:nvGraphicFramePr>
        <p:xfrm>
          <a:off x="112295" y="1196137"/>
          <a:ext cx="8726905" cy="5180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732050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4800" b="1" dirty="0" smtClean="0"/>
              <a:t>CAPITAL REVENUE SOURCES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9573" y="1041352"/>
            <a:ext cx="4724400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400" b="1" u="sng" dirty="0" smtClean="0"/>
              <a:t>Federal:        $1,326,370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400" b="1" u="sng" dirty="0" smtClean="0"/>
              <a:t>Fund Balance:  $33,860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47149" y="1041351"/>
            <a:ext cx="4724400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400" b="1" u="sng" dirty="0" smtClean="0"/>
              <a:t>Local (STA):                       $486,530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400" b="1" u="sng" dirty="0" smtClean="0"/>
              <a:t>State (LCTOP, Prop 1B:   $173,970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1109448"/>
              </p:ext>
            </p:extLst>
          </p:nvPr>
        </p:nvGraphicFramePr>
        <p:xfrm>
          <a:off x="505326" y="2082799"/>
          <a:ext cx="8795085" cy="4474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458451" y="3235725"/>
            <a:ext cx="842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22.4%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47149" y="4135338"/>
            <a:ext cx="842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55.7%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19563" y="4633423"/>
            <a:ext cx="842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20.4%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58451" y="6220074"/>
            <a:ext cx="842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1.4%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8444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56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3600" b="1" dirty="0" smtClean="0"/>
              <a:t>ADMINISTRATION &amp; SERVICE DELIVERY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1363" y="914400"/>
            <a:ext cx="38862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000" b="1" u="sng" dirty="0" smtClean="0"/>
              <a:t>Contingency 	</a:t>
            </a:r>
            <a:r>
              <a:rPr lang="en-US" sz="2000" b="1" u="sng" dirty="0"/>
              <a:t> </a:t>
            </a:r>
            <a:r>
              <a:rPr lang="en-US" sz="2000" b="1" u="sng" dirty="0" smtClean="0"/>
              <a:t>      $117,020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000" b="1" u="sng" dirty="0" smtClean="0"/>
              <a:t>Fuel  		   $1,164,130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000" b="1" u="sng" dirty="0" smtClean="0"/>
              <a:t>Insurance 	   $1,271,580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000" b="1" u="sng" dirty="0" smtClean="0"/>
              <a:t>Interest Expense          $44,590</a:t>
            </a:r>
          </a:p>
        </p:txBody>
      </p:sp>
      <p:sp>
        <p:nvSpPr>
          <p:cNvPr id="4" name="Rectangle 3"/>
          <p:cNvSpPr/>
          <p:nvPr/>
        </p:nvSpPr>
        <p:spPr>
          <a:xfrm>
            <a:off x="4483763" y="914400"/>
            <a:ext cx="4572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000" b="1" u="sng" dirty="0" smtClean="0"/>
              <a:t>Labor		   $5,864,040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000" b="1" u="sng" dirty="0" smtClean="0"/>
              <a:t>Maintenance	       $603,960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000" b="1" u="sng" dirty="0" smtClean="0"/>
              <a:t>Other		       $580,690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000" b="1" u="sng" dirty="0" smtClean="0"/>
              <a:t>Property Rental          $504,790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7142526"/>
              </p:ext>
            </p:extLst>
          </p:nvPr>
        </p:nvGraphicFramePr>
        <p:xfrm>
          <a:off x="-1101852" y="2510969"/>
          <a:ext cx="10777007" cy="4154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68611" y="5258378"/>
            <a:ext cx="842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57.8%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6651" y="3958968"/>
            <a:ext cx="842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12.5%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93985" y="3221770"/>
            <a:ext cx="842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11.5%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3364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7722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3200" b="1" dirty="0" smtClean="0"/>
              <a:t>VEHICLE CAPITAL EXPENDITURES BY SERVICE TYPE</a:t>
            </a: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7961062"/>
              </p:ext>
            </p:extLst>
          </p:nvPr>
        </p:nvGraphicFramePr>
        <p:xfrm>
          <a:off x="457200" y="1143000"/>
          <a:ext cx="8610600" cy="5390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407048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0262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303718" y="2322767"/>
            <a:ext cx="6848478" cy="22219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1800" y="228600"/>
            <a:ext cx="312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</a:rPr>
              <a:t>Operations</a:t>
            </a:r>
            <a:endParaRPr lang="en-US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1219200"/>
            <a:ext cx="7162800" cy="590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6075" lvl="0" indent="-3460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RTAC: endorsed SRTP findings/recommendations, and proposed FY16-17 budget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RTA is recruiting Bus Operator candidates for new training class starting May 24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Contracted with Rincon Associates for environmental planning services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Expanded contract with Cannon on floodplain study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303718" y="2322767"/>
            <a:ext cx="6848478" cy="22219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27777" r="5000" b="24444"/>
          <a:stretch/>
        </p:blipFill>
        <p:spPr>
          <a:xfrm>
            <a:off x="898451" y="3200400"/>
            <a:ext cx="7712149" cy="31583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971800" y="228600"/>
            <a:ext cx="312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</a:rPr>
              <a:t>Operations</a:t>
            </a:r>
            <a:endParaRPr lang="en-US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990600"/>
            <a:ext cx="7620000" cy="2025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Implemented OTR coaches on Routes 9 &amp; 10 Express services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Monitoring on-time performance; consider ordering two new buses in September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33600" y="762000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Service Planning &amp; Marketing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303718" y="2322767"/>
            <a:ext cx="6848478" cy="22219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00200" y="1676400"/>
            <a:ext cx="7010400" cy="4265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On May 5</a:t>
            </a:r>
            <a:r>
              <a:rPr lang="en-US" sz="3200" baseline="30000" dirty="0" smtClean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, South County Transit will consider a $0.25 fare increase, along with LCTOP-funded service changes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Would affect Runabout fares by $0.50 in Five Cities area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If passed, staff will communicate with all Runabout riders in SCT area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381000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Service Planning &amp; Marketing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303718" y="2322767"/>
            <a:ext cx="6848478" cy="222199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76400" y="1143000"/>
            <a:ext cx="7010400" cy="454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RTA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participating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in a Travel Management Coordination Center study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Evaluate technology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solutions to improve access to specialized transit services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Seeking design &amp; construction services for interim improvements at GC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Improved shade, new Ticket Vending Machine &amp; ITS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009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303718" y="2322767"/>
            <a:ext cx="6848478" cy="22219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00200" y="1371600"/>
            <a:ext cx="6934200" cy="337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FTA granted RTA’s request for a Categorical Exclusion for use of County Corp yard in Paso Robles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Next steps: Adopt policy on environmental review, complete CEQA evaluation, and then design and construct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3600" y="381000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Service Planning &amp; Marketing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303718" y="2322767"/>
            <a:ext cx="6848478" cy="22219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76400" y="1006405"/>
            <a:ext cx="6172200" cy="635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SCT Board will consider a draft agreement on RTA services provided to SCT on May 5</a:t>
            </a:r>
            <a:r>
              <a:rPr lang="en-US" sz="3200" baseline="30000" dirty="0" smtClean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Plan to bring agreement to RTA Board July 13</a:t>
            </a:r>
            <a:r>
              <a:rPr lang="en-US" sz="2800" baseline="30000" dirty="0" smtClean="0">
                <a:solidFill>
                  <a:schemeClr val="accent1">
                    <a:lumMod val="75000"/>
                  </a:schemeClr>
                </a:solidFill>
              </a:rPr>
              <a:t>th</a:t>
            </a:r>
            <a:endParaRPr lang="en-US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Developed financially constrained FY16-17 operating and capital budget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Endorsed by the RTA Executive Committee and RTAC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ct val="20000"/>
              </a:spcBef>
              <a:defRPr/>
            </a:pPr>
            <a:endParaRPr lang="en-US" sz="32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9402" y="298519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Finance &amp; Administration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09800" y="3048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Preliminary Ops &amp; Financial Data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303718" y="2322767"/>
            <a:ext cx="6848478" cy="222199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52600" y="1143000"/>
            <a:ext cx="6781800" cy="4327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Expended 64.1% of non-capital budget at 75% of the fiscal year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Ridership: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Fixed Route declined 7.5% to 539,031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Runabout declined 2% to 32,662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Farebox Recovery Ratios: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Fixed Route 26.1% 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Runabout at 4.1%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2204</TotalTime>
  <Words>592</Words>
  <Application>Microsoft Office PowerPoint</Application>
  <PresentationFormat>On-screen Show (4:3)</PresentationFormat>
  <Paragraphs>126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mgardner</dc:creator>
  <cp:lastModifiedBy>Mary Gardner</cp:lastModifiedBy>
  <cp:revision>218</cp:revision>
  <dcterms:created xsi:type="dcterms:W3CDTF">2015-02-06T00:10:25Z</dcterms:created>
  <dcterms:modified xsi:type="dcterms:W3CDTF">2016-05-03T23:09:08Z</dcterms:modified>
</cp:coreProperties>
</file>