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6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mgardner\AppData\Local\Microsoft\Windows\Temporary%20Internet%20Files\Content.Outlook\SCYHON6Y\SCT%20Budget%20Charts%20for%20April%2026%202017%20FY1718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gardner\AppData\Local\Microsoft\Windows\Temporary%20Internet%20Files\Content.Outlook\SCYHON6Y\SCT%20Budget%20Charts%20for%20April%2026%202017%20FY1718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gardner\AppData\Local\Microsoft\Windows\Temporary%20Internet%20Files\Content.Outlook\SCYHON6Y\SCT%20Budget%20Charts%20for%20April%2026%202017%20FY1718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mgardner\AppData\Local\Microsoft\Windows\Temporary%20Internet%20Files\Content.Outlook\SCYHON6Y\SCT%20Budget%20Charts%20for%20April%2026%202017%20FY1718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gardner\AppData\Local\Microsoft\Windows\Temporary%20Internet%20Files\Content.Outlook\SCYHON6Y\SCT%20Budget%20Charts%20for%20April%2026%202017%20FY1718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6350" cap="flat" cmpd="sng" algn="ctr">
                <a:solidFill>
                  <a:schemeClr val="accent5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8A8B-4248-92D7-9672250B3E17}"/>
              </c:ext>
            </c:extLst>
          </c:dPt>
          <c:cat>
            <c:strRef>
              <c:f>Sheet1!$A$2:$A$9</c:f>
              <c:strCache>
                <c:ptCount val="8"/>
                <c:pt idx="0">
                  <c:v>County (Avila)</c:v>
                </c:pt>
                <c:pt idx="1">
                  <c:v>Fares</c:v>
                </c:pt>
                <c:pt idx="2">
                  <c:v>Federal</c:v>
                </c:pt>
                <c:pt idx="3">
                  <c:v>Fund Balance </c:v>
                </c:pt>
                <c:pt idx="4">
                  <c:v>Interest</c:v>
                </c:pt>
                <c:pt idx="5">
                  <c:v>Local (LTF)</c:v>
                </c:pt>
                <c:pt idx="6">
                  <c:v>LCTOP</c:v>
                </c:pt>
                <c:pt idx="7">
                  <c:v>RTA Contribution</c:v>
                </c:pt>
              </c:strCache>
            </c:strRef>
          </c:cat>
          <c:val>
            <c:numRef>
              <c:f>Sheet1!$B$2:$B$9</c:f>
              <c:numCache>
                <c:formatCode>#,##0</c:formatCode>
                <c:ptCount val="8"/>
                <c:pt idx="0">
                  <c:v>57660</c:v>
                </c:pt>
                <c:pt idx="1">
                  <c:v>141700</c:v>
                </c:pt>
                <c:pt idx="2">
                  <c:v>562020</c:v>
                </c:pt>
                <c:pt idx="3">
                  <c:v>45820</c:v>
                </c:pt>
                <c:pt idx="4">
                  <c:v>7370</c:v>
                </c:pt>
                <c:pt idx="5">
                  <c:v>441640</c:v>
                </c:pt>
                <c:pt idx="6">
                  <c:v>134420</c:v>
                </c:pt>
                <c:pt idx="7">
                  <c:v>8490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8B-4248-92D7-9672250B3E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6293774845712494"/>
          <c:y val="0.11350801098273508"/>
          <c:w val="0.24103979358749483"/>
          <c:h val="0.73997387039707685"/>
        </c:manualLayout>
      </c:layout>
      <c:overlay val="0"/>
      <c:txPr>
        <a:bodyPr/>
        <a:lstStyle/>
        <a:p>
          <a:pPr>
            <a:defRPr sz="1400" baseline="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trendline>
            <c:trendlineType val="linear"/>
            <c:dispRSqr val="0"/>
            <c:dispEq val="0"/>
          </c:trendline>
          <c:cat>
            <c:strRef>
              <c:f>Sheet2!$A$2:$A$14</c:f>
              <c:strCache>
                <c:ptCount val="13"/>
                <c:pt idx="0">
                  <c:v>FY05/06</c:v>
                </c:pt>
                <c:pt idx="1">
                  <c:v>FY06/07</c:v>
                </c:pt>
                <c:pt idx="2">
                  <c:v>FY07/08</c:v>
                </c:pt>
                <c:pt idx="3">
                  <c:v>FY08/09</c:v>
                </c:pt>
                <c:pt idx="4">
                  <c:v>FY09/10</c:v>
                </c:pt>
                <c:pt idx="5">
                  <c:v>FY10/11</c:v>
                </c:pt>
                <c:pt idx="6">
                  <c:v>FY11/12</c:v>
                </c:pt>
                <c:pt idx="7">
                  <c:v>FY12/13</c:v>
                </c:pt>
                <c:pt idx="8">
                  <c:v>FY13/14</c:v>
                </c:pt>
                <c:pt idx="9">
                  <c:v>FY14/15</c:v>
                </c:pt>
                <c:pt idx="10">
                  <c:v>FY15/16</c:v>
                </c:pt>
                <c:pt idx="11">
                  <c:v>FY16/17</c:v>
                </c:pt>
                <c:pt idx="12">
                  <c:v>FY17/18</c:v>
                </c:pt>
              </c:strCache>
            </c:strRef>
          </c:cat>
          <c:val>
            <c:numRef>
              <c:f>Sheet2!$B$2:$B$14</c:f>
              <c:numCache>
                <c:formatCode>_(* #,##0_);_(* \(#,##0\);_(* "-"??_);_(@_)</c:formatCode>
                <c:ptCount val="13"/>
                <c:pt idx="0">
                  <c:v>457317</c:v>
                </c:pt>
                <c:pt idx="1">
                  <c:v>513167</c:v>
                </c:pt>
                <c:pt idx="2">
                  <c:v>520440</c:v>
                </c:pt>
                <c:pt idx="3">
                  <c:v>548524</c:v>
                </c:pt>
                <c:pt idx="4">
                  <c:v>595224</c:v>
                </c:pt>
                <c:pt idx="5">
                  <c:v>595224</c:v>
                </c:pt>
                <c:pt idx="6">
                  <c:v>639423</c:v>
                </c:pt>
                <c:pt idx="7">
                  <c:v>677788</c:v>
                </c:pt>
                <c:pt idx="8">
                  <c:v>376388</c:v>
                </c:pt>
                <c:pt idx="9">
                  <c:v>469297</c:v>
                </c:pt>
                <c:pt idx="10">
                  <c:v>103193</c:v>
                </c:pt>
                <c:pt idx="11">
                  <c:v>168670</c:v>
                </c:pt>
                <c:pt idx="12">
                  <c:v>441640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7C-42DE-A41E-4F4FA34882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0840576"/>
        <c:axId val="100842112"/>
      </c:barChart>
      <c:catAx>
        <c:axId val="1008405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00842112"/>
        <c:crosses val="autoZero"/>
        <c:auto val="1"/>
        <c:lblAlgn val="ctr"/>
        <c:lblOffset val="100"/>
        <c:noMultiLvlLbl val="0"/>
      </c:catAx>
      <c:valAx>
        <c:axId val="100842112"/>
        <c:scaling>
          <c:orientation val="minMax"/>
        </c:scaling>
        <c:delete val="0"/>
        <c:axPos val="l"/>
        <c:majorGridlines/>
        <c:numFmt formatCode="_(* #,##0_);_(* \(#,##0\);_(* &quot;-&quot;??_);_(@_)" sourceLinked="1"/>
        <c:majorTickMark val="out"/>
        <c:minorTickMark val="none"/>
        <c:tickLblPos val="nextTo"/>
        <c:crossAx val="10084057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pieChart>
        <c:varyColors val="1"/>
        <c:ser>
          <c:idx val="0"/>
          <c:order val="0"/>
          <c:cat>
            <c:strRef>
              <c:f>Sheet3!$A$2:$A$4</c:f>
              <c:strCache>
                <c:ptCount val="2"/>
                <c:pt idx="0">
                  <c:v>Federal</c:v>
                </c:pt>
                <c:pt idx="1">
                  <c:v>Local (STA)</c:v>
                </c:pt>
              </c:strCache>
              <c:extLst/>
            </c:strRef>
          </c:cat>
          <c:val>
            <c:numRef>
              <c:f>Sheet3!$B$2:$B$4</c:f>
              <c:numCache>
                <c:formatCode>#,##0</c:formatCode>
                <c:ptCount val="2"/>
                <c:pt idx="0">
                  <c:v>129080</c:v>
                </c:pt>
                <c:pt idx="1">
                  <c:v>71500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FF8F-4F23-891D-8B24D6E304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76894944673078602"/>
          <c:y val="0.27724675882753419"/>
          <c:w val="0.22297363043689794"/>
          <c:h val="0.29657013390640519"/>
        </c:manualLayout>
      </c:layout>
      <c:overlay val="0"/>
      <c:txPr>
        <a:bodyPr/>
        <a:lstStyle/>
        <a:p>
          <a:pPr>
            <a:defRPr sz="1800" baseline="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pieChart>
        <c:varyColors val="1"/>
        <c:ser>
          <c:idx val="0"/>
          <c:order val="0"/>
          <c:cat>
            <c:strRef>
              <c:f>Sheet4!$A$2:$A$9</c:f>
              <c:strCache>
                <c:ptCount val="8"/>
                <c:pt idx="0">
                  <c:v>Contingency</c:v>
                </c:pt>
                <c:pt idx="1">
                  <c:v>Fuel </c:v>
                </c:pt>
                <c:pt idx="2">
                  <c:v>Insurance</c:v>
                </c:pt>
                <c:pt idx="3">
                  <c:v>Salaries/Benefits</c:v>
                </c:pt>
                <c:pt idx="4">
                  <c:v>Maintenance</c:v>
                </c:pt>
                <c:pt idx="5">
                  <c:v>RTA Staff Time</c:v>
                </c:pt>
                <c:pt idx="6">
                  <c:v>Other</c:v>
                </c:pt>
                <c:pt idx="7">
                  <c:v>Property Rental</c:v>
                </c:pt>
              </c:strCache>
            </c:strRef>
          </c:cat>
          <c:val>
            <c:numRef>
              <c:f>Sheet4!$B$2:$B$9</c:f>
              <c:numCache>
                <c:formatCode>#,##0</c:formatCode>
                <c:ptCount val="8"/>
                <c:pt idx="0">
                  <c:v>13850</c:v>
                </c:pt>
                <c:pt idx="1">
                  <c:v>199280</c:v>
                </c:pt>
                <c:pt idx="2">
                  <c:v>171120</c:v>
                </c:pt>
                <c:pt idx="3">
                  <c:v>611270</c:v>
                </c:pt>
                <c:pt idx="4">
                  <c:v>197550</c:v>
                </c:pt>
                <c:pt idx="5">
                  <c:v>119270</c:v>
                </c:pt>
                <c:pt idx="6">
                  <c:v>56180</c:v>
                </c:pt>
                <c:pt idx="7">
                  <c:v>30600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CA-41E8-93A2-F0D680D6E3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  <c:txPr>
        <a:bodyPr/>
        <a:lstStyle/>
        <a:p>
          <a:pPr>
            <a:defRPr sz="1800" baseline="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1"/>
          <c:order val="1"/>
          <c:tx>
            <c:strRef>
              <c:f>Sheet5!$A$2</c:f>
              <c:strCache>
                <c:ptCount val="1"/>
                <c:pt idx="0">
                  <c:v>Fixed Route and ITS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100000"/>
                    <a:shade val="100000"/>
                    <a:satMod val="130000"/>
                  </a:schemeClr>
                </a:gs>
                <a:gs pos="100000">
                  <a:schemeClr val="accent5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Sheet5!$B$1:$J$1</c:f>
              <c:strCache>
                <c:ptCount val="9"/>
                <c:pt idx="0">
                  <c:v>FY13/14</c:v>
                </c:pt>
                <c:pt idx="1">
                  <c:v>FY14/15</c:v>
                </c:pt>
                <c:pt idx="2">
                  <c:v>FY15/16</c:v>
                </c:pt>
                <c:pt idx="3">
                  <c:v>FY16/17</c:v>
                </c:pt>
                <c:pt idx="4">
                  <c:v>FY/17/18</c:v>
                </c:pt>
                <c:pt idx="5">
                  <c:v>FY18/19</c:v>
                </c:pt>
                <c:pt idx="6">
                  <c:v>FY19/20</c:v>
                </c:pt>
                <c:pt idx="7">
                  <c:v>FY20/21</c:v>
                </c:pt>
                <c:pt idx="8">
                  <c:v>FY21/22</c:v>
                </c:pt>
              </c:strCache>
            </c:strRef>
          </c:cat>
          <c:val>
            <c:numRef>
              <c:f>Sheet5!$B$2:$J$2</c:f>
              <c:numCache>
                <c:formatCode>General</c:formatCode>
                <c:ptCount val="9"/>
                <c:pt idx="0">
                  <c:v>1252856</c:v>
                </c:pt>
                <c:pt idx="1">
                  <c:v>458309</c:v>
                </c:pt>
                <c:pt idx="2">
                  <c:v>186210</c:v>
                </c:pt>
                <c:pt idx="7">
                  <c:v>1263500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DF-4154-9E53-2390119A7D6D}"/>
            </c:ext>
          </c:extLst>
        </c:ser>
        <c:ser>
          <c:idx val="3"/>
          <c:order val="3"/>
          <c:tx>
            <c:strRef>
              <c:f>Sheet5!$A$3</c:f>
              <c:strCache>
                <c:ptCount val="1"/>
                <c:pt idx="0">
                  <c:v>Support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tint val="100000"/>
                    <a:shade val="100000"/>
                    <a:satMod val="130000"/>
                  </a:schemeClr>
                </a:gs>
                <a:gs pos="100000">
                  <a:schemeClr val="accent6">
                    <a:lumMod val="60000"/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Sheet5!$B$1:$J$1</c:f>
              <c:strCache>
                <c:ptCount val="9"/>
                <c:pt idx="0">
                  <c:v>FY13/14</c:v>
                </c:pt>
                <c:pt idx="1">
                  <c:v>FY14/15</c:v>
                </c:pt>
                <c:pt idx="2">
                  <c:v>FY15/16</c:v>
                </c:pt>
                <c:pt idx="3">
                  <c:v>FY16/17</c:v>
                </c:pt>
                <c:pt idx="4">
                  <c:v>FY/17/18</c:v>
                </c:pt>
                <c:pt idx="5">
                  <c:v>FY18/19</c:v>
                </c:pt>
                <c:pt idx="6">
                  <c:v>FY19/20</c:v>
                </c:pt>
                <c:pt idx="7">
                  <c:v>FY20/21</c:v>
                </c:pt>
                <c:pt idx="8">
                  <c:v>FY21/22</c:v>
                </c:pt>
              </c:strCache>
            </c:strRef>
          </c:cat>
          <c:val>
            <c:numRef>
              <c:f>Sheet5!$B$3:$J$3</c:f>
              <c:numCache>
                <c:formatCode>General</c:formatCode>
                <c:ptCount val="9"/>
                <c:pt idx="1">
                  <c:v>90285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DF-4154-9E53-2390119A7D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4356992"/>
        <c:axId val="114358528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Sheet5!#REF!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6">
                          <a:tint val="100000"/>
                          <a:shade val="100000"/>
                          <a:satMod val="130000"/>
                        </a:schemeClr>
                      </a:gs>
                      <a:gs pos="100000">
                        <a:schemeClr val="accent6">
                          <a:tint val="50000"/>
                          <a:shade val="100000"/>
                          <a:satMod val="350000"/>
                        </a:schemeClr>
                      </a:gs>
                    </a:gsLst>
                    <a:lin ang="16200000" scaled="0"/>
                  </a:gradFill>
                  <a:ln>
                    <a:noFill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Sheet5!$B$1:$J$1</c15:sqref>
                        </c15:formulaRef>
                      </c:ext>
                    </c:extLst>
                    <c:strCache>
                      <c:ptCount val="9"/>
                      <c:pt idx="0">
                        <c:v>FY13/14</c:v>
                      </c:pt>
                      <c:pt idx="1">
                        <c:v>FY14/15</c:v>
                      </c:pt>
                      <c:pt idx="2">
                        <c:v>FY15/16</c:v>
                      </c:pt>
                      <c:pt idx="3">
                        <c:v>FY16/17</c:v>
                      </c:pt>
                      <c:pt idx="4">
                        <c:v>FY/17/18</c:v>
                      </c:pt>
                      <c:pt idx="5">
                        <c:v>FY18/19</c:v>
                      </c:pt>
                      <c:pt idx="6">
                        <c:v>FY19/20</c:v>
                      </c:pt>
                      <c:pt idx="7">
                        <c:v>FY20/21</c:v>
                      </c:pt>
                      <c:pt idx="8">
                        <c:v>FY21/22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Sheet5!#REF!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B3DF-4154-9E53-2390119A7D6D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Sheet5!#REF!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4">
                          <a:tint val="100000"/>
                          <a:shade val="100000"/>
                          <a:satMod val="130000"/>
                        </a:schemeClr>
                      </a:gs>
                      <a:gs pos="100000">
                        <a:schemeClr val="accent4">
                          <a:tint val="50000"/>
                          <a:shade val="100000"/>
                          <a:satMod val="350000"/>
                        </a:schemeClr>
                      </a:gs>
                    </a:gsLst>
                    <a:lin ang="16200000" scaled="0"/>
                  </a:gradFill>
                  <a:ln>
                    <a:noFill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Sheet5!$B$1:$J$1</c15:sqref>
                        </c15:formulaRef>
                      </c:ext>
                    </c:extLst>
                    <c:strCache>
                      <c:ptCount val="9"/>
                      <c:pt idx="0">
                        <c:v>FY13/14</c:v>
                      </c:pt>
                      <c:pt idx="1">
                        <c:v>FY14/15</c:v>
                      </c:pt>
                      <c:pt idx="2">
                        <c:v>FY15/16</c:v>
                      </c:pt>
                      <c:pt idx="3">
                        <c:v>FY16/17</c:v>
                      </c:pt>
                      <c:pt idx="4">
                        <c:v>FY/17/18</c:v>
                      </c:pt>
                      <c:pt idx="5">
                        <c:v>FY18/19</c:v>
                      </c:pt>
                      <c:pt idx="6">
                        <c:v>FY19/20</c:v>
                      </c:pt>
                      <c:pt idx="7">
                        <c:v>FY20/21</c:v>
                      </c:pt>
                      <c:pt idx="8">
                        <c:v>FY21/22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Sheet5!#REF!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B3DF-4154-9E53-2390119A7D6D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Sheet5!#REF!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5">
                          <a:lumMod val="60000"/>
                          <a:tint val="100000"/>
                          <a:shade val="100000"/>
                          <a:satMod val="130000"/>
                        </a:schemeClr>
                      </a:gs>
                      <a:gs pos="100000">
                        <a:schemeClr val="accent5">
                          <a:lumMod val="60000"/>
                          <a:tint val="50000"/>
                          <a:shade val="100000"/>
                          <a:satMod val="350000"/>
                        </a:schemeClr>
                      </a:gs>
                    </a:gsLst>
                    <a:lin ang="16200000" scaled="0"/>
                  </a:gradFill>
                  <a:ln>
                    <a:noFill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Sheet5!$B$1:$J$1</c15:sqref>
                        </c15:formulaRef>
                      </c:ext>
                    </c:extLst>
                    <c:strCache>
                      <c:ptCount val="9"/>
                      <c:pt idx="0">
                        <c:v>FY13/14</c:v>
                      </c:pt>
                      <c:pt idx="1">
                        <c:v>FY14/15</c:v>
                      </c:pt>
                      <c:pt idx="2">
                        <c:v>FY15/16</c:v>
                      </c:pt>
                      <c:pt idx="3">
                        <c:v>FY16/17</c:v>
                      </c:pt>
                      <c:pt idx="4">
                        <c:v>FY/17/18</c:v>
                      </c:pt>
                      <c:pt idx="5">
                        <c:v>FY18/19</c:v>
                      </c:pt>
                      <c:pt idx="6">
                        <c:v>FY19/20</c:v>
                      </c:pt>
                      <c:pt idx="7">
                        <c:v>FY20/21</c:v>
                      </c:pt>
                      <c:pt idx="8">
                        <c:v>FY21/22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Sheet5!#REF!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B3DF-4154-9E53-2390119A7D6D}"/>
                  </c:ext>
                </c:extLst>
              </c15:ser>
            </c15:filteredBarSeries>
          </c:ext>
        </c:extLst>
      </c:barChart>
      <c:catAx>
        <c:axId val="1143569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358528"/>
        <c:crosses val="autoZero"/>
        <c:auto val="1"/>
        <c:lblAlgn val="ctr"/>
        <c:lblOffset val="100"/>
        <c:noMultiLvlLbl val="0"/>
      </c:catAx>
      <c:valAx>
        <c:axId val="114358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356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18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2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2">
      <a:schemeClr val="dk1"/>
    </cs:effectRef>
    <cs:fontRef idx="minor">
      <a:schemeClr val="tx1"/>
    </cs:fontRef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2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2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2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0.48226</cdr:x>
      <cdr:y>0.611</cdr:y>
    </cdr:from>
    <cdr:to>
      <cdr:x>0.56088</cdr:x>
      <cdr:y>0.69959</cdr:y>
    </cdr:to>
    <cdr:sp macro="" textlink="">
      <cdr:nvSpPr>
        <cdr:cNvPr id="2" name="TextBox 15"/>
        <cdr:cNvSpPr txBox="1"/>
      </cdr:nvSpPr>
      <cdr:spPr>
        <a:xfrm xmlns:a="http://schemas.openxmlformats.org/drawingml/2006/main">
          <a:off x="5166559" y="2547320"/>
          <a:ext cx="842210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 smtClean="0"/>
            <a:t>40.2%</a:t>
          </a:r>
          <a:endParaRPr lang="en-US" dirty="0"/>
        </a:p>
      </cdr:txBody>
    </cdr:sp>
  </cdr:relSizeAnchor>
  <cdr:relSizeAnchor xmlns:cdr="http://schemas.openxmlformats.org/drawingml/2006/chartDrawing">
    <cdr:from>
      <cdr:x>0.2757</cdr:x>
      <cdr:y>0.49958</cdr:y>
    </cdr:from>
    <cdr:to>
      <cdr:x>0.35431</cdr:x>
      <cdr:y>0.58817</cdr:y>
    </cdr:to>
    <cdr:sp macro="" textlink="">
      <cdr:nvSpPr>
        <cdr:cNvPr id="3" name="TextBox 19"/>
        <cdr:cNvSpPr txBox="1"/>
      </cdr:nvSpPr>
      <cdr:spPr>
        <a:xfrm xmlns:a="http://schemas.openxmlformats.org/drawingml/2006/main">
          <a:off x="2953574" y="2082799"/>
          <a:ext cx="842210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 smtClean="0"/>
            <a:t>31.6%</a:t>
          </a:r>
          <a:endParaRPr lang="en-US" dirty="0"/>
        </a:p>
      </cdr:txBody>
    </cdr:sp>
  </cdr:relSizeAnchor>
  <cdr:relSizeAnchor xmlns:cdr="http://schemas.openxmlformats.org/drawingml/2006/chartDrawing">
    <cdr:from>
      <cdr:x>0.34357</cdr:x>
      <cdr:y>0.11581</cdr:y>
    </cdr:from>
    <cdr:to>
      <cdr:x>0.42219</cdr:x>
      <cdr:y>0.2044</cdr:y>
    </cdr:to>
    <cdr:sp macro="" textlink="">
      <cdr:nvSpPr>
        <cdr:cNvPr id="4" name="TextBox 20"/>
        <cdr:cNvSpPr txBox="1"/>
      </cdr:nvSpPr>
      <cdr:spPr>
        <a:xfrm xmlns:a="http://schemas.openxmlformats.org/drawingml/2006/main">
          <a:off x="3680715" y="482830"/>
          <a:ext cx="842210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 smtClean="0"/>
            <a:t>9.6%</a:t>
          </a:r>
          <a:endParaRPr lang="en-US" dirty="0"/>
        </a:p>
      </cdr:txBody>
    </cdr:sp>
  </cdr:relSizeAnchor>
  <cdr:relSizeAnchor xmlns:cdr="http://schemas.openxmlformats.org/drawingml/2006/chartDrawing">
    <cdr:from>
      <cdr:x>0.46492</cdr:x>
      <cdr:y>0.15767</cdr:y>
    </cdr:from>
    <cdr:to>
      <cdr:x>0.54354</cdr:x>
      <cdr:y>0.24626</cdr:y>
    </cdr:to>
    <cdr:sp macro="" textlink="">
      <cdr:nvSpPr>
        <cdr:cNvPr id="5" name="TextBox 21"/>
        <cdr:cNvSpPr txBox="1"/>
      </cdr:nvSpPr>
      <cdr:spPr>
        <a:xfrm xmlns:a="http://schemas.openxmlformats.org/drawingml/2006/main">
          <a:off x="4980754" y="657351"/>
          <a:ext cx="842210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 smtClean="0"/>
            <a:t>10.1%</a:t>
          </a:r>
          <a:endParaRPr lang="en-US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0.32956</cdr:x>
      <cdr:y>0.73439</cdr:y>
    </cdr:from>
    <cdr:to>
      <cdr:x>0.43583</cdr:x>
      <cdr:y>0.83085</cdr:y>
    </cdr:to>
    <cdr:sp macro="" textlink="">
      <cdr:nvSpPr>
        <cdr:cNvPr id="2" name="TextBox 7"/>
        <cdr:cNvSpPr txBox="1"/>
      </cdr:nvSpPr>
      <cdr:spPr>
        <a:xfrm xmlns:a="http://schemas.openxmlformats.org/drawingml/2006/main">
          <a:off x="2611667" y="2812018"/>
          <a:ext cx="842210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 smtClean="0"/>
            <a:t>43.7%</a:t>
          </a:r>
          <a:endParaRPr lang="en-US" dirty="0"/>
        </a:p>
      </cdr:txBody>
    </cdr:sp>
  </cdr:relSizeAnchor>
  <cdr:relSizeAnchor xmlns:cdr="http://schemas.openxmlformats.org/drawingml/2006/chartDrawing">
    <cdr:from>
      <cdr:x>0.18031</cdr:x>
      <cdr:y>0.40716</cdr:y>
    </cdr:from>
    <cdr:to>
      <cdr:x>0.28658</cdr:x>
      <cdr:y>0.50362</cdr:y>
    </cdr:to>
    <cdr:sp macro="" textlink="">
      <cdr:nvSpPr>
        <cdr:cNvPr id="3" name="TextBox 11"/>
        <cdr:cNvSpPr txBox="1"/>
      </cdr:nvSpPr>
      <cdr:spPr>
        <a:xfrm xmlns:a="http://schemas.openxmlformats.org/drawingml/2006/main">
          <a:off x="1428912" y="1559051"/>
          <a:ext cx="842210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 smtClean="0">
              <a:solidFill>
                <a:schemeClr val="bg1"/>
              </a:solidFill>
            </a:rPr>
            <a:t>14.1%</a:t>
          </a:r>
          <a:endParaRPr lang="en-US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0.41267</cdr:x>
      <cdr:y>0.16546</cdr:y>
    </cdr:from>
    <cdr:to>
      <cdr:x>0.51895</cdr:x>
      <cdr:y>0.26191</cdr:y>
    </cdr:to>
    <cdr:sp macro="" textlink="">
      <cdr:nvSpPr>
        <cdr:cNvPr id="4" name="TextBox 12"/>
        <cdr:cNvSpPr txBox="1"/>
      </cdr:nvSpPr>
      <cdr:spPr>
        <a:xfrm xmlns:a="http://schemas.openxmlformats.org/drawingml/2006/main">
          <a:off x="3270353" y="633552"/>
          <a:ext cx="842210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 smtClean="0"/>
            <a:t>14.2%</a:t>
          </a:r>
          <a:endParaRPr lang="en-US" dirty="0"/>
        </a:p>
      </cdr:txBody>
    </cdr:sp>
  </cdr:relSizeAnchor>
  <cdr:relSizeAnchor xmlns:cdr="http://schemas.openxmlformats.org/drawingml/2006/chartDrawing">
    <cdr:from>
      <cdr:x>0.48438</cdr:x>
      <cdr:y>0.38591</cdr:y>
    </cdr:from>
    <cdr:to>
      <cdr:x>0.59065</cdr:x>
      <cdr:y>0.48236</cdr:y>
    </cdr:to>
    <cdr:sp macro="" textlink="">
      <cdr:nvSpPr>
        <cdr:cNvPr id="5" name="TextBox 13"/>
        <cdr:cNvSpPr txBox="1"/>
      </cdr:nvSpPr>
      <cdr:spPr>
        <a:xfrm xmlns:a="http://schemas.openxmlformats.org/drawingml/2006/main">
          <a:off x="3838575" y="1477653"/>
          <a:ext cx="842210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 smtClean="0"/>
            <a:t>12.2%</a:t>
          </a:r>
          <a:endParaRPr lang="en-US" dirty="0"/>
        </a:p>
      </cdr:txBody>
    </cdr:sp>
  </cdr:relSizeAnchor>
  <cdr:relSizeAnchor xmlns:cdr="http://schemas.openxmlformats.org/drawingml/2006/chartDrawing">
    <cdr:from>
      <cdr:x>0.23845</cdr:x>
      <cdr:y>0.18337</cdr:y>
    </cdr:from>
    <cdr:to>
      <cdr:x>0.34472</cdr:x>
      <cdr:y>0.27983</cdr:y>
    </cdr:to>
    <cdr:sp macro="" textlink="">
      <cdr:nvSpPr>
        <cdr:cNvPr id="6" name="TextBox 14"/>
        <cdr:cNvSpPr txBox="1"/>
      </cdr:nvSpPr>
      <cdr:spPr>
        <a:xfrm xmlns:a="http://schemas.openxmlformats.org/drawingml/2006/main">
          <a:off x="1889657" y="702133"/>
          <a:ext cx="842210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 smtClean="0"/>
            <a:t>8.5%</a:t>
          </a:r>
          <a:endParaRPr lang="en-US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EBC1A-E968-4FC7-AB52-65DCD5790EC1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DEE0-A4D4-49E3-AABA-1C2637204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756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EBC1A-E968-4FC7-AB52-65DCD5790EC1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DEE0-A4D4-49E3-AABA-1C2637204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83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EBC1A-E968-4FC7-AB52-65DCD5790EC1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DEE0-A4D4-49E3-AABA-1C2637204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559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EBC1A-E968-4FC7-AB52-65DCD5790EC1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DEE0-A4D4-49E3-AABA-1C2637204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510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EBC1A-E968-4FC7-AB52-65DCD5790EC1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DEE0-A4D4-49E3-AABA-1C2637204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873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EBC1A-E968-4FC7-AB52-65DCD5790EC1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DEE0-A4D4-49E3-AABA-1C2637204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58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EBC1A-E968-4FC7-AB52-65DCD5790EC1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DEE0-A4D4-49E3-AABA-1C2637204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578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EBC1A-E968-4FC7-AB52-65DCD5790EC1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DEE0-A4D4-49E3-AABA-1C2637204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538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EBC1A-E968-4FC7-AB52-65DCD5790EC1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DEE0-A4D4-49E3-AABA-1C2637204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52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EBC1A-E968-4FC7-AB52-65DCD5790EC1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DEE0-A4D4-49E3-AABA-1C2637204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506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EBC1A-E968-4FC7-AB52-65DCD5790EC1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2DEE0-A4D4-49E3-AABA-1C2637204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89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EBC1A-E968-4FC7-AB52-65DCD5790EC1}" type="datetimeFigureOut">
              <a:rPr lang="en-US" smtClean="0"/>
              <a:t>4/27/2017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2DEE0-A4D4-49E3-AABA-1C2637204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161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51545" y="2567776"/>
            <a:ext cx="7098014" cy="3063710"/>
          </a:xfrm>
        </p:spPr>
        <p:txBody>
          <a:bodyPr>
            <a:normAutofit/>
          </a:bodyPr>
          <a:lstStyle/>
          <a:p>
            <a:pPr marL="342900" lvl="0" indent="-342900" algn="l" hangingPunct="0">
              <a:spcBef>
                <a:spcPct val="20000"/>
              </a:spcBef>
              <a:defRPr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	AGENDA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ITEM:	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	A-1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	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TOPIC:  	</a:t>
            </a:r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		Administrator’s Report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				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en-US" sz="2200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Recommendation:  </a:t>
            </a:r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	Accept 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as Information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en-US" sz="2200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en-US" sz="2200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PRESENTED BY:	</a:t>
            </a:r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	Geoff 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Straw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en-US" sz="2200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9" t="19053" r="-19945" b="-2982"/>
          <a:stretch/>
        </p:blipFill>
        <p:spPr>
          <a:xfrm>
            <a:off x="0" y="1"/>
            <a:ext cx="4959941" cy="42232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47016" y="622169"/>
            <a:ext cx="57095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South County Transit</a:t>
            </a:r>
          </a:p>
          <a:p>
            <a:pPr algn="ctr"/>
            <a:r>
              <a:rPr lang="en-US" sz="3200" b="1" dirty="0" smtClean="0"/>
              <a:t>April 26, 2017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76490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54286"/>
            <a:ext cx="9144000" cy="1654628"/>
          </a:xfrm>
        </p:spPr>
        <p:txBody>
          <a:bodyPr>
            <a:normAutofit fontScale="92500" lnSpcReduction="20000"/>
          </a:bodyPr>
          <a:lstStyle/>
          <a:p>
            <a:r>
              <a:rPr lang="en-US" sz="4300" b="1" dirty="0" smtClean="0">
                <a:solidFill>
                  <a:schemeClr val="accent1">
                    <a:lumMod val="75000"/>
                  </a:schemeClr>
                </a:solidFill>
              </a:rPr>
              <a:t>South County Transit</a:t>
            </a:r>
          </a:p>
          <a:p>
            <a:r>
              <a:rPr lang="en-US" dirty="0" smtClean="0"/>
              <a:t>Fiscal Year 2017/2018</a:t>
            </a:r>
          </a:p>
          <a:p>
            <a:r>
              <a:rPr lang="en-US" dirty="0" smtClean="0"/>
              <a:t>Projected Five Year Capital Budget</a:t>
            </a:r>
          </a:p>
          <a:p>
            <a:r>
              <a:rPr lang="en-US" dirty="0" smtClean="0"/>
              <a:t>April 26, 2017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96" y="216843"/>
            <a:ext cx="3950208" cy="387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51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168442" y="166550"/>
            <a:ext cx="11718757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ctr">
              <a:spcBef>
                <a:spcPct val="20000"/>
              </a:spcBef>
              <a:defRPr/>
            </a:pPr>
            <a:r>
              <a:rPr lang="en-US" b="1" smtClean="0"/>
              <a:t>OPERATING REVENUE SOURCES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01843" y="940429"/>
            <a:ext cx="4724400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en-US" sz="2400" b="1" u="sng" dirty="0" smtClean="0"/>
              <a:t>County	 (Avila)		 $57,060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US" sz="2400" b="1" u="sng" dirty="0" smtClean="0"/>
              <a:t>Fares                        	 $154,420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US" sz="2400" b="1" u="sng" dirty="0" smtClean="0"/>
              <a:t>Federal		 $562,020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82648" y="897651"/>
            <a:ext cx="4724400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en-US" sz="2400" b="1" u="sng" dirty="0" smtClean="0"/>
              <a:t>Fund Balance                  $45,820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US" sz="2400" b="1" u="sng" dirty="0" smtClean="0"/>
              <a:t>Interest		   $7,370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US" sz="2400" b="1" u="sng" dirty="0" smtClean="0"/>
              <a:t>Local (LTF)		   $441,640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US" sz="2400" b="1" u="sng" dirty="0" smtClean="0"/>
              <a:t>LCTOP			   $134,420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168442" y="2540001"/>
          <a:ext cx="10713116" cy="4180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9297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180474"/>
            <a:ext cx="10515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en-US" sz="6000" b="1" dirty="0" smtClean="0"/>
              <a:t>LOCAL TRANSIT FUNDS</a:t>
            </a: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/>
          </p:nvPr>
        </p:nvGraphicFramePr>
        <p:xfrm>
          <a:off x="696687" y="1074057"/>
          <a:ext cx="10657112" cy="54138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4875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5958" y="153778"/>
            <a:ext cx="10701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en-US" sz="4800" b="1" dirty="0" smtClean="0"/>
              <a:t>CAPITAL REVENUE SOURCES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70171" y="1019685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en-US" sz="2400" b="1" u="sng" dirty="0" smtClean="0"/>
              <a:t>Federal:            $129,080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78242" y="1029967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en-US" sz="2400" b="1" u="sng" dirty="0" smtClean="0"/>
              <a:t>Local (STA):            $71,500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1763485" y="1836056"/>
          <a:ext cx="9434286" cy="4775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15"/>
          <p:cNvSpPr txBox="1"/>
          <p:nvPr/>
        </p:nvSpPr>
        <p:spPr>
          <a:xfrm>
            <a:off x="6480628" y="4223656"/>
            <a:ext cx="842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/>
              <a:t>64.4</a:t>
            </a:r>
            <a:r>
              <a:rPr lang="en-US" sz="1800" b="1" dirty="0" smtClean="0"/>
              <a:t>%</a:t>
            </a:r>
            <a:endParaRPr lang="en-US" sz="1800" b="1" dirty="0"/>
          </a:p>
        </p:txBody>
      </p:sp>
      <p:sp>
        <p:nvSpPr>
          <p:cNvPr id="7" name="TextBox 19"/>
          <p:cNvSpPr txBox="1"/>
          <p:nvPr/>
        </p:nvSpPr>
        <p:spPr>
          <a:xfrm>
            <a:off x="4082627" y="3469273"/>
            <a:ext cx="8422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/>
              <a:t>35.6%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27025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20317" y="66899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en-US" sz="4400" b="1" dirty="0" smtClean="0"/>
              <a:t>ADMINISTRATION &amp; SERVICE DELIVERY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77477" y="887286"/>
            <a:ext cx="38862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en-US" sz="2000" b="1" u="sng" dirty="0" smtClean="0"/>
              <a:t>Contingency 	</a:t>
            </a:r>
            <a:r>
              <a:rPr lang="en-US" sz="2000" b="1" u="sng" dirty="0"/>
              <a:t> </a:t>
            </a:r>
            <a:r>
              <a:rPr lang="en-US" sz="2000" b="1" u="sng" dirty="0" smtClean="0"/>
              <a:t>       $13,850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US" sz="2000" b="1" u="sng" dirty="0" smtClean="0"/>
              <a:t>Fuel  		        $199,280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US" sz="2000" b="1" u="sng" dirty="0" smtClean="0"/>
              <a:t>Insurance 	        $171,120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US" sz="2000" b="1" u="sng" dirty="0" smtClean="0"/>
              <a:t>Salaries/Benefits	        $611,270</a:t>
            </a:r>
          </a:p>
        </p:txBody>
      </p:sp>
      <p:sp>
        <p:nvSpPr>
          <p:cNvPr id="4" name="Rectangle 3"/>
          <p:cNvSpPr/>
          <p:nvPr/>
        </p:nvSpPr>
        <p:spPr>
          <a:xfrm>
            <a:off x="6322363" y="904829"/>
            <a:ext cx="4572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en-US" sz="2000" b="1" u="sng" dirty="0" smtClean="0"/>
              <a:t>Maintenance  	          $197,550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US" sz="2000" b="1" u="sng" dirty="0" smtClean="0"/>
              <a:t>RTA Staff Time	          $119,270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US" sz="2000" b="1" u="sng" dirty="0" smtClean="0"/>
              <a:t>Other		          $56,180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US" sz="2000" b="1" u="sng" dirty="0" smtClean="0"/>
              <a:t>Property Rental             $30,600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2209800" y="2676525"/>
          <a:ext cx="7924800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7135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5240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en-US" sz="4000" b="1" smtClean="0"/>
              <a:t>VEHICLE </a:t>
            </a:r>
            <a:r>
              <a:rPr lang="en-US" sz="4000" b="1" dirty="0" smtClean="0"/>
              <a:t>CAPITAL EXPENDITURES BY SERVICE TYPE</a:t>
            </a: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/>
          </p:nvPr>
        </p:nvGraphicFramePr>
        <p:xfrm>
          <a:off x="2034269" y="1028699"/>
          <a:ext cx="8820150" cy="5381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9754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8096129"/>
              </p:ext>
            </p:extLst>
          </p:nvPr>
        </p:nvGraphicFramePr>
        <p:xfrm>
          <a:off x="8745744" y="5620524"/>
          <a:ext cx="2382457" cy="8020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Acrobat Document" r:id="rId3" imgW="5771931" imgH="1942920" progId="Acrobat.Document.11">
                  <p:embed/>
                </p:oleObj>
              </mc:Choice>
              <mc:Fallback>
                <p:oleObj name="Acrobat Document" r:id="rId3" imgW="5771931" imgH="194292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745744" y="5620524"/>
                        <a:ext cx="2382457" cy="8020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77733" y="1376996"/>
            <a:ext cx="10951283" cy="4109403"/>
          </a:xfrm>
        </p:spPr>
        <p:txBody>
          <a:bodyPr anchor="t">
            <a:normAutofit/>
          </a:bodyPr>
          <a:lstStyle/>
          <a:p>
            <a:pPr marL="457200" lvl="0" indent="-457200" algn="l" hangingPunct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Driver’s Forum on March 14 :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-Possible schedule revisions to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Rts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27/28 from Ramona Garden</a:t>
            </a:r>
            <a:b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Rt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21 possible use Halcyon or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Brisco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vs Grand from WalMart</a:t>
            </a:r>
            <a:b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-Address early departures on all routes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262154" y="283812"/>
            <a:ext cx="5709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Operations</a:t>
            </a:r>
            <a:endParaRPr lang="en-US" sz="3200" b="1" dirty="0"/>
          </a:p>
        </p:txBody>
      </p:sp>
      <p:sp>
        <p:nvSpPr>
          <p:cNvPr id="7" name="Rectangle 6"/>
          <p:cNvSpPr/>
          <p:nvPr/>
        </p:nvSpPr>
        <p:spPr>
          <a:xfrm>
            <a:off x="677733" y="6010773"/>
            <a:ext cx="7853082" cy="3254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24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8367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+mn-lt"/>
              </a:rPr>
              <a:t>Operations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939500" y="1320016"/>
            <a:ext cx="1021617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-Consider re-routing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Rt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27 from ECR to Branch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-Issue of riders exhibiting strong odors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-GFI had trouble with new SCT fare-cards</a:t>
            </a:r>
          </a:p>
          <a:p>
            <a:endParaRPr lang="en-US" sz="3200" b="1" dirty="0">
              <a:solidFill>
                <a:schemeClr val="accent1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</a:br>
            <a:endParaRPr lang="en-US" sz="32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7857028"/>
              </p:ext>
            </p:extLst>
          </p:nvPr>
        </p:nvGraphicFramePr>
        <p:xfrm>
          <a:off x="8745744" y="5620524"/>
          <a:ext cx="2382457" cy="8020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Acrobat Document" r:id="rId3" imgW="5771931" imgH="1942920" progId="Acrobat.Document.11">
                  <p:embed/>
                </p:oleObj>
              </mc:Choice>
              <mc:Fallback>
                <p:oleObj name="Acrobat Document" r:id="rId3" imgW="5771931" imgH="1942920" progId="Acrobat.Document.11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745744" y="5620524"/>
                        <a:ext cx="2382457" cy="8020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677733" y="6010773"/>
            <a:ext cx="7853082" cy="3254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42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8367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>
                <a:latin typeface="+mn-lt"/>
              </a:rPr>
              <a:t>Operations</a:t>
            </a:r>
            <a:endParaRPr lang="en-US" b="1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4400" y="1320016"/>
            <a:ext cx="1024127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Driver Appreciation 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Day on March 17</a:t>
            </a:r>
          </a:p>
          <a:p>
            <a:endParaRPr lang="en-US" sz="3600" b="1" dirty="0" smtClean="0">
              <a:solidFill>
                <a:schemeClr val="accent1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	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-Bagels &amp; Coffee for drivers</a:t>
            </a:r>
          </a:p>
          <a:p>
            <a:endParaRPr lang="en-US" sz="3600" b="1" dirty="0" smtClean="0">
              <a:solidFill>
                <a:schemeClr val="accent1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	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-Admin staff rode buses</a:t>
            </a:r>
          </a:p>
          <a:p>
            <a:endParaRPr lang="en-US" sz="3600" b="1" dirty="0" smtClean="0">
              <a:solidFill>
                <a:schemeClr val="accent1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	-Collected feedback from riders </a:t>
            </a:r>
            <a:endParaRPr lang="en-US" sz="36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7857028"/>
              </p:ext>
            </p:extLst>
          </p:nvPr>
        </p:nvGraphicFramePr>
        <p:xfrm>
          <a:off x="8745744" y="5620524"/>
          <a:ext cx="2382457" cy="8020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Acrobat Document" r:id="rId3" imgW="5771931" imgH="1942920" progId="Acrobat.Document.11">
                  <p:embed/>
                </p:oleObj>
              </mc:Choice>
              <mc:Fallback>
                <p:oleObj name="Acrobat Document" r:id="rId3" imgW="5771931" imgH="1942920" progId="Acrobat.Document.11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745744" y="5620524"/>
                        <a:ext cx="2382457" cy="8020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677733" y="6010773"/>
            <a:ext cx="7853082" cy="3254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92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8367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>
                <a:latin typeface="+mn-lt"/>
              </a:rPr>
              <a:t>Marketing &amp; Service Planning</a:t>
            </a:r>
            <a:endParaRPr lang="en-US" b="1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39500" y="1320016"/>
            <a:ext cx="1021617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SBCAG leading the </a:t>
            </a:r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Santa Maria to SLO Public Transportation Connections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Study</a:t>
            </a:r>
          </a:p>
          <a:p>
            <a:endParaRPr lang="en-US" sz="3200" b="1" dirty="0">
              <a:solidFill>
                <a:schemeClr val="accent1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	-On bus surveys on April 25</a:t>
            </a:r>
            <a:r>
              <a:rPr lang="en-US" sz="3200" b="1" baseline="30000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th</a:t>
            </a:r>
          </a:p>
          <a:p>
            <a:endParaRPr lang="en-US" sz="3200" b="1" dirty="0" smtClean="0">
              <a:solidFill>
                <a:schemeClr val="accent1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	-Study will take 12 months</a:t>
            </a:r>
            <a:endParaRPr lang="en-US" sz="32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7857028"/>
              </p:ext>
            </p:extLst>
          </p:nvPr>
        </p:nvGraphicFramePr>
        <p:xfrm>
          <a:off x="8745744" y="5620524"/>
          <a:ext cx="2382457" cy="8020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Acrobat Document" r:id="rId3" imgW="5771931" imgH="1942920" progId="Acrobat.Document.11">
                  <p:embed/>
                </p:oleObj>
              </mc:Choice>
              <mc:Fallback>
                <p:oleObj name="Acrobat Document" r:id="rId3" imgW="5771931" imgH="1942920" progId="Acrobat.Document.11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745744" y="5620524"/>
                        <a:ext cx="2382457" cy="8020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677733" y="6010773"/>
            <a:ext cx="7853082" cy="3254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97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7857028"/>
              </p:ext>
            </p:extLst>
          </p:nvPr>
        </p:nvGraphicFramePr>
        <p:xfrm>
          <a:off x="8745744" y="5620524"/>
          <a:ext cx="2382457" cy="8020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" name="Acrobat Document" r:id="rId3" imgW="5771931" imgH="1942920" progId="Acrobat.Document.11">
                  <p:embed/>
                </p:oleObj>
              </mc:Choice>
              <mc:Fallback>
                <p:oleObj name="Acrobat Document" r:id="rId3" imgW="5771931" imgH="1942920" progId="Acrobat.Document.11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745744" y="5620524"/>
                        <a:ext cx="2382457" cy="8020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677733" y="6010773"/>
            <a:ext cx="7853082" cy="3254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8367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>
                <a:latin typeface="+mn-lt"/>
              </a:rPr>
              <a:t>Finance &amp; Administration</a:t>
            </a:r>
            <a:endParaRPr lang="en-US" b="1" dirty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39500" y="1320016"/>
            <a:ext cx="1021617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APC system achieved FTA Certification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More accurate rider counts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en-US" sz="3200" b="1" dirty="0">
              <a:solidFill>
                <a:schemeClr val="accent1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SCT 167,211 riders through March 31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13.7% decline (fares &amp; fuel)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FRR is 11.65% </a:t>
            </a:r>
          </a:p>
          <a:p>
            <a:pPr marL="1371600" lvl="2" indent="-457200"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Remains below TDA required 20%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49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7857028"/>
              </p:ext>
            </p:extLst>
          </p:nvPr>
        </p:nvGraphicFramePr>
        <p:xfrm>
          <a:off x="8745744" y="5620524"/>
          <a:ext cx="2382457" cy="8020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0" name="Acrobat Document" r:id="rId3" imgW="5771931" imgH="1942920" progId="Acrobat.Document.11">
                  <p:embed/>
                </p:oleObj>
              </mc:Choice>
              <mc:Fallback>
                <p:oleObj name="Acrobat Document" r:id="rId3" imgW="5771931" imgH="1942920" progId="Acrobat.Document.11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745744" y="5620524"/>
                        <a:ext cx="2382457" cy="8020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677733" y="6010773"/>
            <a:ext cx="7853082" cy="3254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8367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>
                <a:latin typeface="+mn-lt"/>
              </a:rPr>
              <a:t>Finance &amp; Administration</a:t>
            </a:r>
            <a:endParaRPr lang="en-US" b="1" dirty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39500" y="1320016"/>
            <a:ext cx="1021617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Comparing March 2016 to March 2017</a:t>
            </a:r>
          </a:p>
          <a:p>
            <a:pPr lvl="2" indent="-457200"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SCT-only: 63% in 2016 vs 56.3% in 2017</a:t>
            </a:r>
          </a:p>
          <a:p>
            <a:pPr lvl="3" indent="-457200"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SCT-only Day Pass: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10.3%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of total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1828800" lvl="5" indent="-457200"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Day passes eliminated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free transfers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lvl="2" indent="-457200"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Day Passes or Cash: 48.8% in 2016 vs. 43.3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%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in 2017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lvl="2" indent="-457200"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Use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of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Regional 31-Day Pass: Increased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from 9.2% to 16.8%</a:t>
            </a:r>
          </a:p>
          <a:p>
            <a:pPr marL="1371600" lvl="2" indent="-457200">
              <a:buFont typeface="Wingdings" panose="05000000000000000000" pitchFamily="2" charset="2"/>
              <a:buChar char="§"/>
            </a:pPr>
            <a:endParaRPr lang="en-US" sz="3200" b="1" dirty="0" smtClean="0">
              <a:solidFill>
                <a:schemeClr val="accent1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8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7857028"/>
              </p:ext>
            </p:extLst>
          </p:nvPr>
        </p:nvGraphicFramePr>
        <p:xfrm>
          <a:off x="8745744" y="5620524"/>
          <a:ext cx="2382457" cy="8020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8" name="Acrobat Document" r:id="rId3" imgW="5771931" imgH="1942920" progId="Acrobat.Document.11">
                  <p:embed/>
                </p:oleObj>
              </mc:Choice>
              <mc:Fallback>
                <p:oleObj name="Acrobat Document" r:id="rId3" imgW="5771931" imgH="1942920" progId="Acrobat.Document.11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745744" y="5620524"/>
                        <a:ext cx="2382457" cy="8020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677733" y="6010773"/>
            <a:ext cx="7853082" cy="3254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39500" y="257548"/>
            <a:ext cx="10515600" cy="678367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>
                <a:latin typeface="+mn-lt"/>
              </a:rPr>
              <a:t>Finance &amp; Administration</a:t>
            </a:r>
            <a:endParaRPr lang="en-US" b="1" dirty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39500" y="964965"/>
            <a:ext cx="1021617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Total operating expenditures at 70.6% (75% of the fiscal year)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3200" b="1" dirty="0">
              <a:solidFill>
                <a:schemeClr val="accent1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Amended SCT JPA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en-US" sz="3200" b="1" dirty="0">
              <a:solidFill>
                <a:schemeClr val="accent1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Was not awarded Caltrans Planning Grant 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Seek FTA funds to conduct SRTP in 2018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3200" b="1" dirty="0" smtClean="0">
              <a:solidFill>
                <a:schemeClr val="accent1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SB1 Discussion</a:t>
            </a:r>
          </a:p>
        </p:txBody>
      </p:sp>
    </p:spTree>
    <p:extLst>
      <p:ext uri="{BB962C8B-B14F-4D97-AF65-F5344CB8AC3E}">
        <p14:creationId xmlns:p14="http://schemas.microsoft.com/office/powerpoint/2010/main" val="227650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16553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253</Words>
  <Application>Microsoft Office PowerPoint</Application>
  <PresentationFormat>Widescreen</PresentationFormat>
  <Paragraphs>84</Paragraphs>
  <Slides>15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Tahoma</vt:lpstr>
      <vt:lpstr>Wingdings</vt:lpstr>
      <vt:lpstr>Office Theme</vt:lpstr>
      <vt:lpstr>Acrobat Document</vt:lpstr>
      <vt:lpstr> AGENDA ITEM:  A-1   TOPIC:     Administrator’s Report      Recommendation:   Accept as Information   PRESENTED BY:  Geoff Straw </vt:lpstr>
      <vt:lpstr>Driver’s Forum on March 14 :  -Possible schedule revisions to Rts 27/28 from Ramona Garden  -Rt 21 possible use Halcyon or Brisco vs Grand from WalMart  -Address early departures on all routes</vt:lpstr>
      <vt:lpstr>Operations</vt:lpstr>
      <vt:lpstr>Operations</vt:lpstr>
      <vt:lpstr>Marketing &amp; Service Planning</vt:lpstr>
      <vt:lpstr>Finance &amp; Administration</vt:lpstr>
      <vt:lpstr>Finance &amp; Administration</vt:lpstr>
      <vt:lpstr>Finance &amp; Administration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 Gardner</dc:creator>
  <cp:lastModifiedBy>Mary Gardner</cp:lastModifiedBy>
  <cp:revision>24</cp:revision>
  <cp:lastPrinted>2017-04-24T21:22:34Z</cp:lastPrinted>
  <dcterms:created xsi:type="dcterms:W3CDTF">2017-04-24T18:48:56Z</dcterms:created>
  <dcterms:modified xsi:type="dcterms:W3CDTF">2017-04-27T16:05:26Z</dcterms:modified>
</cp:coreProperties>
</file>